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Montserrat"/>
      <p:regular r:id="rId33"/>
      <p:bold r:id="rId34"/>
      <p:italic r:id="rId35"/>
      <p:boldItalic r:id="rId36"/>
    </p:embeddedFont>
    <p:embeddedFont>
      <p:font typeface="Lato"/>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369D3F9-7C1F-49A0-86A5-58BAE92D15C5}">
  <a:tblStyle styleId="{1369D3F9-7C1F-49A0-86A5-58BAE92D15C5}"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Montserrat-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Montserrat-italic.fntdata"/><Relationship Id="rId12" Type="http://schemas.openxmlformats.org/officeDocument/2006/relationships/slide" Target="slides/slide6.xml"/><Relationship Id="rId34" Type="http://schemas.openxmlformats.org/officeDocument/2006/relationships/font" Target="fonts/Montserrat-bold.fntdata"/><Relationship Id="rId15" Type="http://schemas.openxmlformats.org/officeDocument/2006/relationships/slide" Target="slides/slide9.xml"/><Relationship Id="rId37" Type="http://schemas.openxmlformats.org/officeDocument/2006/relationships/font" Target="fonts/Lato-regular.fntdata"/><Relationship Id="rId14" Type="http://schemas.openxmlformats.org/officeDocument/2006/relationships/slide" Target="slides/slide8.xml"/><Relationship Id="rId36" Type="http://schemas.openxmlformats.org/officeDocument/2006/relationships/font" Target="fonts/Montserrat-boldItalic.fntdata"/><Relationship Id="rId17" Type="http://schemas.openxmlformats.org/officeDocument/2006/relationships/slide" Target="slides/slide11.xml"/><Relationship Id="rId39" Type="http://schemas.openxmlformats.org/officeDocument/2006/relationships/font" Target="fonts/Lato-italic.fntdata"/><Relationship Id="rId16" Type="http://schemas.openxmlformats.org/officeDocument/2006/relationships/slide" Target="slides/slide10.xml"/><Relationship Id="rId38" Type="http://schemas.openxmlformats.org/officeDocument/2006/relationships/font" Target="fonts/Lato-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7" name="Shape 227"/>
        <p:cNvGrpSpPr/>
        <p:nvPr/>
      </p:nvGrpSpPr>
      <p:grpSpPr>
        <a:xfrm>
          <a:off x="0" y="0"/>
          <a:ext cx="0" cy="0"/>
          <a:chOff x="0" y="0"/>
          <a:chExt cx="0" cy="0"/>
        </a:xfrm>
      </p:grpSpPr>
      <p:sp>
        <p:nvSpPr>
          <p:cNvPr id="228" name="Google Shape;228;gcddbe02163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9" name="Google Shape;229;gcddbe02163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d139fd93e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d139fd93e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How was it measured</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d856c9d2e1_3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d856c9d2e1_3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d821e04ffe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d821e04ff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7" name="Shape 287"/>
        <p:cNvGrpSpPr/>
        <p:nvPr/>
      </p:nvGrpSpPr>
      <p:grpSpPr>
        <a:xfrm>
          <a:off x="0" y="0"/>
          <a:ext cx="0" cy="0"/>
          <a:chOff x="0" y="0"/>
          <a:chExt cx="0" cy="0"/>
        </a:xfrm>
      </p:grpSpPr>
      <p:sp>
        <p:nvSpPr>
          <p:cNvPr id="288" name="Google Shape;288;gd821e04ffe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d821e04ffe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d0fc789b6e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d0fc789b6e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17500" lvl="1" marL="914400" rtl="0" algn="l">
              <a:lnSpc>
                <a:spcPct val="115000"/>
              </a:lnSpc>
              <a:spcBef>
                <a:spcPts val="0"/>
              </a:spcBef>
              <a:spcAft>
                <a:spcPts val="0"/>
              </a:spcAft>
              <a:buClr>
                <a:schemeClr val="dk1"/>
              </a:buClr>
              <a:buSzPts val="1400"/>
              <a:buFont typeface="Lato"/>
              <a:buChar char="○"/>
            </a:pPr>
            <a:r>
              <a:rPr lang="en-GB" sz="1400">
                <a:solidFill>
                  <a:schemeClr val="dk1"/>
                </a:solidFill>
                <a:latin typeface="Lato"/>
                <a:ea typeface="Lato"/>
                <a:cs typeface="Lato"/>
                <a:sym typeface="Lato"/>
              </a:rPr>
              <a:t>Raspberry Pi reads inputs from remote controller receiver using special protocol (SBUS)</a:t>
            </a:r>
            <a:endParaRPr sz="1400">
              <a:solidFill>
                <a:schemeClr val="dk1"/>
              </a:solidFill>
              <a:latin typeface="Lato"/>
              <a:ea typeface="Lato"/>
              <a:cs typeface="Lato"/>
              <a:sym typeface="Lato"/>
            </a:endParaRPr>
          </a:p>
          <a:p>
            <a:pPr indent="-317500" lvl="1" marL="914400" rtl="0" algn="l">
              <a:lnSpc>
                <a:spcPct val="115000"/>
              </a:lnSpc>
              <a:spcBef>
                <a:spcPts val="0"/>
              </a:spcBef>
              <a:spcAft>
                <a:spcPts val="0"/>
              </a:spcAft>
              <a:buClr>
                <a:schemeClr val="dk1"/>
              </a:buClr>
              <a:buSzPts val="1400"/>
              <a:buFont typeface="Lato"/>
              <a:buChar char="○"/>
            </a:pPr>
            <a:r>
              <a:rPr lang="en-GB" sz="1400">
                <a:solidFill>
                  <a:schemeClr val="dk1"/>
                </a:solidFill>
                <a:latin typeface="Lato"/>
                <a:ea typeface="Lato"/>
                <a:cs typeface="Lato"/>
                <a:sym typeface="Lato"/>
              </a:rPr>
              <a:t>Raspberry Pi forwards remote controller inputs to PIC32 to control servos and motors</a:t>
            </a:r>
            <a:endParaRPr sz="1400">
              <a:solidFill>
                <a:schemeClr val="dk1"/>
              </a:solidFill>
              <a:latin typeface="Lato"/>
              <a:ea typeface="Lato"/>
              <a:cs typeface="Lato"/>
              <a:sym typeface="Lato"/>
            </a:endParaRPr>
          </a:p>
          <a:p>
            <a:pPr indent="-317500" lvl="1" marL="914400" rtl="0" algn="l">
              <a:lnSpc>
                <a:spcPct val="115000"/>
              </a:lnSpc>
              <a:spcBef>
                <a:spcPts val="0"/>
              </a:spcBef>
              <a:spcAft>
                <a:spcPts val="0"/>
              </a:spcAft>
              <a:buClr>
                <a:schemeClr val="dk1"/>
              </a:buClr>
              <a:buSzPts val="1400"/>
              <a:buFont typeface="Lato"/>
              <a:buChar char="○"/>
            </a:pPr>
            <a:r>
              <a:rPr lang="en-GB" sz="1400">
                <a:solidFill>
                  <a:schemeClr val="dk1"/>
                </a:solidFill>
                <a:latin typeface="Lato"/>
                <a:ea typeface="Lato"/>
                <a:cs typeface="Lato"/>
                <a:sym typeface="Lato"/>
              </a:rPr>
              <a:t>PIC32 can control servos and motors simultaneously</a:t>
            </a:r>
            <a:endParaRPr sz="1400">
              <a:solidFill>
                <a:schemeClr val="dk1"/>
              </a:solidFill>
              <a:latin typeface="Lato"/>
              <a:ea typeface="Lato"/>
              <a:cs typeface="Lato"/>
              <a:sym typeface="Lato"/>
            </a:endParaRPr>
          </a:p>
          <a:p>
            <a:pPr indent="-317500" lvl="1" marL="914400" rtl="0" algn="l">
              <a:lnSpc>
                <a:spcPct val="115000"/>
              </a:lnSpc>
              <a:spcBef>
                <a:spcPts val="0"/>
              </a:spcBef>
              <a:spcAft>
                <a:spcPts val="0"/>
              </a:spcAft>
              <a:buClr>
                <a:schemeClr val="dk1"/>
              </a:buClr>
              <a:buSzPts val="1400"/>
              <a:buFont typeface="Lato"/>
              <a:buChar char="○"/>
            </a:pPr>
            <a:r>
              <a:rPr lang="en-GB" sz="1400">
                <a:solidFill>
                  <a:schemeClr val="dk1"/>
                </a:solidFill>
                <a:latin typeface="Lato"/>
                <a:ea typeface="Lato"/>
                <a:cs typeface="Lato"/>
                <a:sym typeface="Lato"/>
              </a:rPr>
              <a:t>Remote controller does not yet directly control servos and motors, currently trying to control servos and motors for three basic maneuvers (forwards/backwards, up/down, left/right)</a:t>
            </a:r>
            <a:endParaRPr>
              <a:solidFill>
                <a:schemeClr val="dk1"/>
              </a:solidFill>
            </a:endParaRPr>
          </a:p>
          <a:p>
            <a:pPr indent="0" lvl="0" marL="0" rtl="0" algn="l">
              <a:spcBef>
                <a:spcPts val="12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4" name="Shape 304"/>
        <p:cNvGrpSpPr/>
        <p:nvPr/>
      </p:nvGrpSpPr>
      <p:grpSpPr>
        <a:xfrm>
          <a:off x="0" y="0"/>
          <a:ext cx="0" cy="0"/>
          <a:chOff x="0" y="0"/>
          <a:chExt cx="0" cy="0"/>
        </a:xfrm>
      </p:grpSpPr>
      <p:sp>
        <p:nvSpPr>
          <p:cNvPr id="305" name="Google Shape;305;gd861cf81b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6" name="Google Shape;306;gd861cf81b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DIVIDE BY 2 and square the values to find variance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4" name="Shape 314"/>
        <p:cNvGrpSpPr/>
        <p:nvPr/>
      </p:nvGrpSpPr>
      <p:grpSpPr>
        <a:xfrm>
          <a:off x="0" y="0"/>
          <a:ext cx="0" cy="0"/>
          <a:chOff x="0" y="0"/>
          <a:chExt cx="0" cy="0"/>
        </a:xfrm>
      </p:grpSpPr>
      <p:sp>
        <p:nvSpPr>
          <p:cNvPr id="315" name="Google Shape;315;g7af1621b9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6" name="Google Shape;316;g7af1621b9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7af1621b91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7af1621b91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7af1621b91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7af1621b91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cddbe02163_7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cddbe02163_7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GB" sz="1300">
                <a:latin typeface="Lato"/>
                <a:ea typeface="Lato"/>
                <a:cs typeface="Lato"/>
                <a:sym typeface="Lato"/>
              </a:rPr>
              <a:t>Tanner pointed out 12V and 5V rail trace width need to be addressed</a:t>
            </a:r>
            <a:endParaRPr sz="1300">
              <a:latin typeface="Lato"/>
              <a:ea typeface="Lato"/>
              <a:cs typeface="Lato"/>
              <a:sym typeface="Lato"/>
            </a:endParaRPr>
          </a:p>
          <a:p>
            <a:pPr indent="-311150" lvl="0" marL="457200" rtl="0" algn="l">
              <a:lnSpc>
                <a:spcPct val="115000"/>
              </a:lnSpc>
              <a:spcBef>
                <a:spcPts val="1200"/>
              </a:spcBef>
              <a:spcAft>
                <a:spcPts val="0"/>
              </a:spcAft>
              <a:buClr>
                <a:srgbClr val="000000"/>
              </a:buClr>
              <a:buSzPts val="1300"/>
              <a:buFont typeface="Lato"/>
              <a:buChar char="●"/>
            </a:pPr>
            <a:r>
              <a:rPr lang="en-GB" sz="1300">
                <a:latin typeface="Lato"/>
                <a:ea typeface="Lato"/>
                <a:cs typeface="Lato"/>
                <a:sym typeface="Lato"/>
              </a:rPr>
              <a:t>Remote controller positions servos and motors for three basic maneuvers (forwards/backwards, up/down, left/right) </a:t>
            </a:r>
            <a:endParaRPr sz="1300">
              <a:latin typeface="Lato"/>
              <a:ea typeface="Lato"/>
              <a:cs typeface="Lato"/>
              <a:sym typeface="Lato"/>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7af1621b91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7af1621b91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5" name="Shape 355"/>
        <p:cNvGrpSpPr/>
        <p:nvPr/>
      </p:nvGrpSpPr>
      <p:grpSpPr>
        <a:xfrm>
          <a:off x="0" y="0"/>
          <a:ext cx="0" cy="0"/>
          <a:chOff x="0" y="0"/>
          <a:chExt cx="0" cy="0"/>
        </a:xfrm>
      </p:grpSpPr>
      <p:sp>
        <p:nvSpPr>
          <p:cNvPr id="356" name="Google Shape;356;g7af1621b91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7" name="Google Shape;357;g7af1621b91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7af1621b9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7af1621b9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7af1621b91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8" name="Google Shape;378;g7af1621b91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7af1621b91_1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7af1621b91_1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g7af1621b91_1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8" name="Google Shape;398;g7af1621b91_1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4" name="Shape 404"/>
        <p:cNvGrpSpPr/>
        <p:nvPr/>
      </p:nvGrpSpPr>
      <p:grpSpPr>
        <a:xfrm>
          <a:off x="0" y="0"/>
          <a:ext cx="0" cy="0"/>
          <a:chOff x="0" y="0"/>
          <a:chExt cx="0" cy="0"/>
        </a:xfrm>
      </p:grpSpPr>
      <p:sp>
        <p:nvSpPr>
          <p:cNvPr id="405" name="Google Shape;405;gc0f311a27a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6" name="Google Shape;406;gc0f311a27a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c1c9dd42d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c1c9dd42d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d4af7078c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d4af7078c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c352192547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c352192547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d3a99af15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d3a99af15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d740a1c52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d740a1c52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d3a99af15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d3a99af15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9" name="Shape 219"/>
        <p:cNvGrpSpPr/>
        <p:nvPr/>
      </p:nvGrpSpPr>
      <p:grpSpPr>
        <a:xfrm>
          <a:off x="0" y="0"/>
          <a:ext cx="0" cy="0"/>
          <a:chOff x="0" y="0"/>
          <a:chExt cx="0" cy="0"/>
        </a:xfrm>
      </p:grpSpPr>
      <p:sp>
        <p:nvSpPr>
          <p:cNvPr id="220" name="Google Shape;220;gd740a1c52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1" name="Google Shape;221;gd740a1c52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130" name="Shape 130"/>
        <p:cNvGrpSpPr/>
        <p:nvPr/>
      </p:nvGrpSpPr>
      <p:grpSpPr>
        <a:xfrm>
          <a:off x="0" y="0"/>
          <a:ext cx="0" cy="0"/>
          <a:chOff x="0" y="0"/>
          <a:chExt cx="0" cy="0"/>
        </a:xfrm>
      </p:grpSpPr>
      <p:pic>
        <p:nvPicPr>
          <p:cNvPr descr="offset_comp_343059.jpg" id="131" name="Google Shape;131;p13"/>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132" name="Google Shape;132;p1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3"/>
          <p:cNvSpPr txBox="1"/>
          <p:nvPr>
            <p:ph idx="1" type="body"/>
          </p:nvPr>
        </p:nvSpPr>
        <p:spPr>
          <a:xfrm>
            <a:off x="4018025" y="1567550"/>
            <a:ext cx="4318500" cy="17667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0"/>
              </a:spcBef>
              <a:spcAft>
                <a:spcPts val="0"/>
              </a:spcAft>
              <a:buClr>
                <a:schemeClr val="dk2"/>
              </a:buClr>
              <a:buSzPts val="1100"/>
              <a:buChar char="○"/>
              <a:defRPr>
                <a:solidFill>
                  <a:schemeClr val="dk2"/>
                </a:solidFill>
              </a:defRPr>
            </a:lvl2pPr>
            <a:lvl3pPr indent="-298450" lvl="2" marL="1371600" rtl="0">
              <a:spcBef>
                <a:spcPts val="0"/>
              </a:spcBef>
              <a:spcAft>
                <a:spcPts val="0"/>
              </a:spcAft>
              <a:buClr>
                <a:schemeClr val="dk2"/>
              </a:buClr>
              <a:buSzPts val="1100"/>
              <a:buChar char="■"/>
              <a:defRPr>
                <a:solidFill>
                  <a:schemeClr val="dk2"/>
                </a:solidFill>
              </a:defRPr>
            </a:lvl3pPr>
            <a:lvl4pPr indent="-298450" lvl="3" marL="1828800" rtl="0">
              <a:spcBef>
                <a:spcPts val="0"/>
              </a:spcBef>
              <a:spcAft>
                <a:spcPts val="0"/>
              </a:spcAft>
              <a:buClr>
                <a:schemeClr val="dk2"/>
              </a:buClr>
              <a:buSzPts val="1100"/>
              <a:buChar char="●"/>
              <a:defRPr>
                <a:solidFill>
                  <a:schemeClr val="dk2"/>
                </a:solidFill>
              </a:defRPr>
            </a:lvl4pPr>
            <a:lvl5pPr indent="-298450" lvl="4" marL="2286000" rtl="0">
              <a:spcBef>
                <a:spcPts val="0"/>
              </a:spcBef>
              <a:spcAft>
                <a:spcPts val="0"/>
              </a:spcAft>
              <a:buClr>
                <a:schemeClr val="dk2"/>
              </a:buClr>
              <a:buSzPts val="1100"/>
              <a:buChar char="○"/>
              <a:defRPr>
                <a:solidFill>
                  <a:schemeClr val="dk2"/>
                </a:solidFill>
              </a:defRPr>
            </a:lvl5pPr>
            <a:lvl6pPr indent="-298450" lvl="5" marL="2743200" rtl="0">
              <a:spcBef>
                <a:spcPts val="0"/>
              </a:spcBef>
              <a:spcAft>
                <a:spcPts val="0"/>
              </a:spcAft>
              <a:buClr>
                <a:schemeClr val="dk2"/>
              </a:buClr>
              <a:buSzPts val="1100"/>
              <a:buChar char="■"/>
              <a:defRPr>
                <a:solidFill>
                  <a:schemeClr val="dk2"/>
                </a:solidFill>
              </a:defRPr>
            </a:lvl6pPr>
            <a:lvl7pPr indent="-298450" lvl="6" marL="3200400" rtl="0">
              <a:spcBef>
                <a:spcPts val="0"/>
              </a:spcBef>
              <a:spcAft>
                <a:spcPts val="0"/>
              </a:spcAft>
              <a:buClr>
                <a:schemeClr val="dk2"/>
              </a:buClr>
              <a:buSzPts val="1100"/>
              <a:buChar char="●"/>
              <a:defRPr>
                <a:solidFill>
                  <a:schemeClr val="dk2"/>
                </a:solidFill>
              </a:defRPr>
            </a:lvl7pPr>
            <a:lvl8pPr indent="-298450" lvl="7" marL="3657600" rtl="0">
              <a:spcBef>
                <a:spcPts val="0"/>
              </a:spcBef>
              <a:spcAft>
                <a:spcPts val="0"/>
              </a:spcAft>
              <a:buClr>
                <a:schemeClr val="dk2"/>
              </a:buClr>
              <a:buSzPts val="1100"/>
              <a:buChar char="○"/>
              <a:defRPr>
                <a:solidFill>
                  <a:schemeClr val="dk2"/>
                </a:solidFill>
              </a:defRPr>
            </a:lvl8pPr>
            <a:lvl9pPr indent="-298450" lvl="8" marL="4114800" rtl="0">
              <a:spcBef>
                <a:spcPts val="0"/>
              </a:spcBef>
              <a:spcAft>
                <a:spcPts val="0"/>
              </a:spcAft>
              <a:buClr>
                <a:schemeClr val="dk2"/>
              </a:buClr>
              <a:buSzPts val="1100"/>
              <a:buChar char="■"/>
              <a:defRPr>
                <a:solidFill>
                  <a:schemeClr val="dk2"/>
                </a:solidFill>
              </a:defRPr>
            </a:lvl9pPr>
          </a:lstStyle>
          <a:p/>
        </p:txBody>
      </p:sp>
      <p:sp>
        <p:nvSpPr>
          <p:cNvPr id="134" name="Google Shape;134;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 name="Google Shape;139;p13"/>
          <p:cNvGrpSpPr/>
          <p:nvPr/>
        </p:nvGrpSpPr>
        <p:grpSpPr>
          <a:xfrm>
            <a:off x="0" y="381001"/>
            <a:ext cx="1037850" cy="1016287"/>
            <a:chOff x="0" y="381001"/>
            <a:chExt cx="1037850" cy="1016287"/>
          </a:xfrm>
        </p:grpSpPr>
        <p:sp>
          <p:nvSpPr>
            <p:cNvPr id="140" name="Google Shape;140;p13"/>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13"/>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png"/><Relationship Id="rId4" Type="http://schemas.openxmlformats.org/officeDocument/2006/relationships/image" Target="../media/image17.png"/><Relationship Id="rId5"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4"/>
          <p:cNvSpPr txBox="1"/>
          <p:nvPr/>
        </p:nvSpPr>
        <p:spPr>
          <a:xfrm>
            <a:off x="3514550" y="1042975"/>
            <a:ext cx="5017500" cy="1578900"/>
          </a:xfrm>
          <a:prstGeom prst="rect">
            <a:avLst/>
          </a:prstGeom>
          <a:noFill/>
          <a:ln>
            <a:noFill/>
          </a:ln>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GB" sz="4000">
                <a:solidFill>
                  <a:srgbClr val="FFFFFF"/>
                </a:solidFill>
                <a:latin typeface="Montserrat"/>
                <a:ea typeface="Montserrat"/>
                <a:cs typeface="Montserrat"/>
                <a:sym typeface="Montserrat"/>
              </a:rPr>
              <a:t>Barone2 </a:t>
            </a:r>
            <a:endParaRPr sz="4000">
              <a:solidFill>
                <a:srgbClr val="FFFFFF"/>
              </a:solidFill>
              <a:latin typeface="Montserrat"/>
              <a:ea typeface="Montserrat"/>
              <a:cs typeface="Montserrat"/>
              <a:sym typeface="Montserrat"/>
            </a:endParaRPr>
          </a:p>
          <a:p>
            <a:pPr indent="0" lvl="0" marL="0" rtl="0" algn="l">
              <a:spcBef>
                <a:spcPts val="0"/>
              </a:spcBef>
              <a:spcAft>
                <a:spcPts val="0"/>
              </a:spcAft>
              <a:buNone/>
            </a:pPr>
            <a:r>
              <a:rPr lang="en-GB" sz="4000">
                <a:solidFill>
                  <a:srgbClr val="FFFFFF"/>
                </a:solidFill>
                <a:latin typeface="Montserrat"/>
                <a:ea typeface="Montserrat"/>
                <a:cs typeface="Montserrat"/>
                <a:sym typeface="Montserrat"/>
              </a:rPr>
              <a:t>Spring Design Progress Review 2</a:t>
            </a:r>
            <a:endParaRPr sz="4000">
              <a:solidFill>
                <a:srgbClr val="FFFFFF"/>
              </a:solidFill>
              <a:latin typeface="Montserrat"/>
              <a:ea typeface="Montserrat"/>
              <a:cs typeface="Montserrat"/>
              <a:sym typeface="Montserrat"/>
            </a:endParaRPr>
          </a:p>
        </p:txBody>
      </p:sp>
      <p:sp>
        <p:nvSpPr>
          <p:cNvPr id="147" name="Google Shape;147;p14"/>
          <p:cNvSpPr txBox="1"/>
          <p:nvPr/>
        </p:nvSpPr>
        <p:spPr>
          <a:xfrm>
            <a:off x="4664875" y="2825450"/>
            <a:ext cx="3470700" cy="1850700"/>
          </a:xfrm>
          <a:prstGeom prst="rect">
            <a:avLst/>
          </a:prstGeom>
          <a:noFill/>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sz="1600">
                <a:solidFill>
                  <a:srgbClr val="FFFFFF"/>
                </a:solidFill>
                <a:latin typeface="Lato"/>
                <a:ea typeface="Lato"/>
                <a:cs typeface="Lato"/>
                <a:sym typeface="Lato"/>
              </a:rPr>
              <a:t>Dylan Harootunian</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Chin Ming Ryan Wong</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Leonid Shuster</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Jeremy Germenis</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George Hernandez</a:t>
            </a:r>
            <a:endParaRPr sz="1600">
              <a:solidFill>
                <a:srgbClr val="FFFFFF"/>
              </a:solidFill>
              <a:latin typeface="Lato"/>
              <a:ea typeface="Lato"/>
              <a:cs typeface="Lato"/>
              <a:sym typeface="Lato"/>
            </a:endParaRPr>
          </a:p>
          <a:p>
            <a:pPr indent="0" lvl="0" marL="0" rtl="0" algn="l">
              <a:spcBef>
                <a:spcPts val="0"/>
              </a:spcBef>
              <a:spcAft>
                <a:spcPts val="0"/>
              </a:spcAft>
              <a:buNone/>
            </a:pPr>
            <a:r>
              <a:rPr lang="en-GB" sz="1600">
                <a:solidFill>
                  <a:srgbClr val="FFFFFF"/>
                </a:solidFill>
                <a:latin typeface="Lato"/>
                <a:ea typeface="Lato"/>
                <a:cs typeface="Lato"/>
                <a:sym typeface="Lato"/>
              </a:rPr>
              <a:t>Isaac Szu</a:t>
            </a:r>
            <a:endParaRPr sz="1600">
              <a:solidFill>
                <a:srgbClr val="FFFFFF"/>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0" name="Shape 230"/>
        <p:cNvGrpSpPr/>
        <p:nvPr/>
      </p:nvGrpSpPr>
      <p:grpSpPr>
        <a:xfrm>
          <a:off x="0" y="0"/>
          <a:ext cx="0" cy="0"/>
          <a:chOff x="0" y="0"/>
          <a:chExt cx="0" cy="0"/>
        </a:xfrm>
      </p:grpSpPr>
      <p:sp>
        <p:nvSpPr>
          <p:cNvPr id="231" name="Google Shape;231;p23"/>
          <p:cNvSpPr txBox="1"/>
          <p:nvPr>
            <p:ph type="title"/>
          </p:nvPr>
        </p:nvSpPr>
        <p:spPr>
          <a:xfrm>
            <a:off x="1184148" y="257150"/>
            <a:ext cx="68595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rgbClr val="FFFFFF"/>
                </a:solidFill>
              </a:rPr>
              <a:t>Fabrication Process Progression is </a:t>
            </a:r>
            <a:r>
              <a:rPr lang="en-GB">
                <a:solidFill>
                  <a:srgbClr val="FFFFFF"/>
                </a:solidFill>
              </a:rPr>
              <a:t>Delayed</a:t>
            </a:r>
            <a:endParaRPr>
              <a:solidFill>
                <a:srgbClr val="FFFFFF"/>
              </a:solidFill>
            </a:endParaRPr>
          </a:p>
        </p:txBody>
      </p:sp>
      <p:sp>
        <p:nvSpPr>
          <p:cNvPr id="232" name="Google Shape;232;p23"/>
          <p:cNvSpPr txBox="1"/>
          <p:nvPr>
            <p:ph idx="1" type="body"/>
          </p:nvPr>
        </p:nvSpPr>
        <p:spPr>
          <a:xfrm>
            <a:off x="1059000" y="1171250"/>
            <a:ext cx="7878900" cy="3746400"/>
          </a:xfrm>
          <a:prstGeom prst="rect">
            <a:avLst/>
          </a:prstGeom>
          <a:ln>
            <a:noFill/>
          </a:ln>
        </p:spPr>
        <p:txBody>
          <a:bodyPr anchorCtr="0" anchor="t" bIns="91425" lIns="91425" spcFirstLastPara="1" rIns="91425" wrap="square" tIns="91425">
            <a:normAutofit/>
          </a:bodyPr>
          <a:lstStyle/>
          <a:p>
            <a:pPr indent="0" lvl="0" marL="0" rtl="0" algn="l">
              <a:spcBef>
                <a:spcPts val="0"/>
              </a:spcBef>
              <a:spcAft>
                <a:spcPts val="0"/>
              </a:spcAft>
              <a:buNone/>
            </a:pPr>
            <a:r>
              <a:rPr lang="en-GB"/>
              <a:t>T</a:t>
            </a:r>
            <a:r>
              <a:rPr lang="en-GB"/>
              <a:t>he following tasks involving mechanical design </a:t>
            </a:r>
            <a:r>
              <a:rPr lang="en-GB"/>
              <a:t>progression</a:t>
            </a:r>
            <a:r>
              <a:rPr lang="en-GB"/>
              <a:t> will be presented in detail as forthcoming slides</a:t>
            </a:r>
            <a:r>
              <a:rPr lang="en-GB"/>
              <a:t>:</a:t>
            </a:r>
            <a:endParaRPr>
              <a:solidFill>
                <a:srgbClr val="00FF00"/>
              </a:solidFill>
            </a:endParaRPr>
          </a:p>
          <a:p>
            <a:pPr indent="0" lvl="0" marL="0" rtl="0" algn="l">
              <a:spcBef>
                <a:spcPts val="1200"/>
              </a:spcBef>
              <a:spcAft>
                <a:spcPts val="0"/>
              </a:spcAft>
              <a:buNone/>
            </a:pPr>
            <a:r>
              <a:rPr lang="en-GB"/>
              <a:t>Milestone: </a:t>
            </a:r>
            <a:endParaRPr/>
          </a:p>
          <a:p>
            <a:pPr indent="-311150" lvl="0" marL="457200" rtl="0" algn="l">
              <a:spcBef>
                <a:spcPts val="0"/>
              </a:spcBef>
              <a:spcAft>
                <a:spcPts val="0"/>
              </a:spcAft>
              <a:buClr>
                <a:srgbClr val="FFFFFF"/>
              </a:buClr>
              <a:buSzPts val="1300"/>
              <a:buChar char="●"/>
            </a:pPr>
            <a:r>
              <a:rPr lang="en-GB">
                <a:solidFill>
                  <a:srgbClr val="FFFFFF"/>
                </a:solidFill>
              </a:rPr>
              <a:t>Fabrication of prototype due 4/26 : </a:t>
            </a:r>
            <a:r>
              <a:rPr lang="en-GB">
                <a:solidFill>
                  <a:srgbClr val="FF0000"/>
                </a:solidFill>
              </a:rPr>
              <a:t>Late, expected 5/14</a:t>
            </a:r>
            <a:endParaRPr>
              <a:solidFill>
                <a:srgbClr val="FF0000"/>
              </a:solidFill>
            </a:endParaRPr>
          </a:p>
          <a:p>
            <a:pPr indent="-311150" lvl="1" marL="914400" rtl="0" algn="l">
              <a:spcBef>
                <a:spcPts val="0"/>
              </a:spcBef>
              <a:spcAft>
                <a:spcPts val="0"/>
              </a:spcAft>
              <a:buClr>
                <a:srgbClr val="FFFFFF"/>
              </a:buClr>
              <a:buSzPts val="1300"/>
              <a:buChar char="○"/>
            </a:pPr>
            <a:r>
              <a:rPr lang="en-GB" sz="1300">
                <a:solidFill>
                  <a:srgbClr val="FFFFFF"/>
                </a:solidFill>
              </a:rPr>
              <a:t>Envelope fabricated and inflation tests conducted but shape is not correct</a:t>
            </a:r>
            <a:endParaRPr sz="1300">
              <a:solidFill>
                <a:srgbClr val="FFFFFF"/>
              </a:solidFill>
            </a:endParaRPr>
          </a:p>
          <a:p>
            <a:pPr indent="-311150" lvl="1" marL="914400" rtl="0" algn="l">
              <a:spcBef>
                <a:spcPts val="0"/>
              </a:spcBef>
              <a:spcAft>
                <a:spcPts val="0"/>
              </a:spcAft>
              <a:buClr>
                <a:srgbClr val="FFFFFF"/>
              </a:buClr>
              <a:buSzPts val="1300"/>
              <a:buChar char="○"/>
            </a:pPr>
            <a:r>
              <a:rPr lang="en-GB" sz="1300">
                <a:solidFill>
                  <a:srgbClr val="FFFFFF"/>
                </a:solidFill>
              </a:rPr>
              <a:t>3D parts mostly printed awaiting electronics to be assembled</a:t>
            </a:r>
            <a:endParaRPr sz="1300">
              <a:solidFill>
                <a:srgbClr val="FFFFFF"/>
              </a:solidFill>
            </a:endParaRPr>
          </a:p>
          <a:p>
            <a:pPr indent="-311150" lvl="1" marL="914400" rtl="0" algn="l">
              <a:spcBef>
                <a:spcPts val="0"/>
              </a:spcBef>
              <a:spcAft>
                <a:spcPts val="0"/>
              </a:spcAft>
              <a:buClr>
                <a:srgbClr val="FFFFFF"/>
              </a:buClr>
              <a:buSzPts val="1300"/>
              <a:buChar char="○"/>
            </a:pPr>
            <a:r>
              <a:rPr lang="en-GB" sz="1300">
                <a:solidFill>
                  <a:srgbClr val="FFFFFF"/>
                </a:solidFill>
              </a:rPr>
              <a:t>PCB soldering has not been completed due to shipping delays</a:t>
            </a:r>
            <a:endParaRPr sz="1300">
              <a:solidFill>
                <a:srgbClr val="FFFFFF"/>
              </a:solidFill>
            </a:endParaRPr>
          </a:p>
          <a:p>
            <a:pPr indent="-311150" lvl="0" marL="457200" rtl="0" algn="l">
              <a:spcBef>
                <a:spcPts val="0"/>
              </a:spcBef>
              <a:spcAft>
                <a:spcPts val="0"/>
              </a:spcAft>
              <a:buClr>
                <a:srgbClr val="FFFFFF"/>
              </a:buClr>
              <a:buSzPts val="1300"/>
              <a:buChar char="●"/>
            </a:pPr>
            <a:r>
              <a:rPr lang="en-GB">
                <a:solidFill>
                  <a:srgbClr val="FFFFFF"/>
                </a:solidFill>
              </a:rPr>
              <a:t>Valid test data collected from first flight test Due 5/17:</a:t>
            </a:r>
            <a:r>
              <a:rPr lang="en-GB">
                <a:solidFill>
                  <a:srgbClr val="FFFF00"/>
                </a:solidFill>
              </a:rPr>
              <a:t> Likely to be Delayed to 5/21</a:t>
            </a:r>
            <a:endParaRPr>
              <a:solidFill>
                <a:srgbClr val="FFFF00"/>
              </a:solidFill>
            </a:endParaRPr>
          </a:p>
          <a:p>
            <a:pPr indent="0" lvl="0" marL="914400" rtl="0" algn="l">
              <a:spcBef>
                <a:spcPts val="0"/>
              </a:spcBef>
              <a:spcAft>
                <a:spcPts val="0"/>
              </a:spcAft>
              <a:buNone/>
            </a:pPr>
            <a:r>
              <a:rPr lang="en-GB">
                <a:solidFill>
                  <a:srgbClr val="FFFFFF"/>
                </a:solidFill>
              </a:rPr>
              <a:t>Data collection at Delaware St cannot be completed until fabrication is complete.</a:t>
            </a:r>
            <a:endParaRPr>
              <a:solidFill>
                <a:srgbClr val="FFFFFF"/>
              </a:solidFill>
            </a:endParaRPr>
          </a:p>
          <a:p>
            <a:pPr indent="0" lvl="0" marL="0" rtl="0" algn="l">
              <a:spcBef>
                <a:spcPts val="0"/>
              </a:spcBef>
              <a:spcAft>
                <a:spcPts val="0"/>
              </a:spcAft>
              <a:buNone/>
            </a:pPr>
            <a:r>
              <a:t/>
            </a:r>
            <a:endParaRPr>
              <a:solidFill>
                <a:srgbClr val="FFFFFF"/>
              </a:solidFill>
            </a:endParaRPr>
          </a:p>
          <a:p>
            <a:pPr indent="0" lvl="0" marL="0" rtl="0" algn="l">
              <a:spcBef>
                <a:spcPts val="1200"/>
              </a:spcBef>
              <a:spcAft>
                <a:spcPts val="1200"/>
              </a:spcAft>
              <a:buNone/>
            </a:pPr>
            <a:r>
              <a:rPr lang="en-GB">
                <a:solidFill>
                  <a:srgbClr val="FFFFFF"/>
                </a:solidFill>
              </a:rPr>
              <a:t>Conclusion: The </a:t>
            </a:r>
            <a:r>
              <a:rPr lang="en-GB">
                <a:solidFill>
                  <a:srgbClr val="FFFFFF"/>
                </a:solidFill>
              </a:rPr>
              <a:t>fabrication</a:t>
            </a:r>
            <a:r>
              <a:rPr lang="en-GB">
                <a:solidFill>
                  <a:srgbClr val="FFFFFF"/>
                </a:solidFill>
              </a:rPr>
              <a:t> process has fallen behind due to logistical issues as well as 3D print problems. The extra time gained due to delays have been spent doing extra tests on the </a:t>
            </a:r>
            <a:r>
              <a:rPr lang="en-GB">
                <a:solidFill>
                  <a:srgbClr val="FFFFFF"/>
                </a:solidFill>
              </a:rPr>
              <a:t>envelope to help correct the shape which is far too tall</a:t>
            </a:r>
            <a:r>
              <a:rPr lang="en-GB">
                <a:solidFill>
                  <a:srgbClr val="FFFFFF"/>
                </a:solidFill>
              </a:rPr>
              <a:t>. Testing at the flight room at 2300 </a:t>
            </a:r>
            <a:r>
              <a:rPr lang="en-GB">
                <a:solidFill>
                  <a:srgbClr val="FFFFFF"/>
                </a:solidFill>
              </a:rPr>
              <a:t>Delaware St</a:t>
            </a:r>
            <a:r>
              <a:rPr lang="en-GB">
                <a:solidFill>
                  <a:srgbClr val="FFFFFF"/>
                </a:solidFill>
              </a:rPr>
              <a:t> cannot </a:t>
            </a:r>
            <a:r>
              <a:rPr lang="en-GB">
                <a:solidFill>
                  <a:srgbClr val="FFFFFF"/>
                </a:solidFill>
              </a:rPr>
              <a:t>occur</a:t>
            </a:r>
            <a:r>
              <a:rPr lang="en-GB">
                <a:solidFill>
                  <a:srgbClr val="FFFFFF"/>
                </a:solidFill>
              </a:rPr>
              <a:t> </a:t>
            </a:r>
            <a:r>
              <a:rPr lang="en-GB">
                <a:solidFill>
                  <a:srgbClr val="FFFFFF"/>
                </a:solidFill>
              </a:rPr>
              <a:t>until</a:t>
            </a:r>
            <a:r>
              <a:rPr lang="en-GB">
                <a:solidFill>
                  <a:srgbClr val="FFFFFF"/>
                </a:solidFill>
              </a:rPr>
              <a:t> fabrication is complete.</a:t>
            </a: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24"/>
          <p:cNvSpPr txBox="1"/>
          <p:nvPr>
            <p:ph type="title"/>
          </p:nvPr>
        </p:nvSpPr>
        <p:spPr>
          <a:xfrm>
            <a:off x="928425" y="0"/>
            <a:ext cx="69381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SzPts val="990"/>
              <a:buNone/>
            </a:pPr>
            <a:r>
              <a:rPr lang="en-GB" sz="1860"/>
              <a:t>Moderate</a:t>
            </a:r>
            <a:r>
              <a:rPr lang="en-GB" sz="1860"/>
              <a:t> Error was Found in First E</a:t>
            </a:r>
            <a:r>
              <a:rPr lang="en-GB" sz="1860"/>
              <a:t>nvelope</a:t>
            </a:r>
            <a:r>
              <a:rPr lang="en-GB" sz="1860"/>
              <a:t> I</a:t>
            </a:r>
            <a:r>
              <a:rPr lang="en-GB" sz="1860"/>
              <a:t>nflation</a:t>
            </a:r>
            <a:r>
              <a:rPr lang="en-GB" sz="1860"/>
              <a:t> Test</a:t>
            </a:r>
            <a:endParaRPr sz="1860"/>
          </a:p>
        </p:txBody>
      </p:sp>
      <p:sp>
        <p:nvSpPr>
          <p:cNvPr id="238" name="Google Shape;238;p24"/>
          <p:cNvSpPr txBox="1"/>
          <p:nvPr/>
        </p:nvSpPr>
        <p:spPr>
          <a:xfrm>
            <a:off x="1029975" y="292800"/>
            <a:ext cx="7757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Requirement</a:t>
            </a:r>
            <a:r>
              <a:rPr lang="en-GB">
                <a:solidFill>
                  <a:srgbClr val="FFFFFF"/>
                </a:solidFill>
                <a:latin typeface="Lato"/>
                <a:ea typeface="Lato"/>
                <a:cs typeface="Lato"/>
                <a:sym typeface="Lato"/>
              </a:rPr>
              <a:t>: E</a:t>
            </a:r>
            <a:r>
              <a:rPr lang="en-GB">
                <a:solidFill>
                  <a:srgbClr val="FFFFFF"/>
                </a:solidFill>
                <a:latin typeface="Lato"/>
                <a:ea typeface="Lato"/>
                <a:cs typeface="Lato"/>
                <a:sym typeface="Lato"/>
              </a:rPr>
              <a:t>nvelope</a:t>
            </a:r>
            <a:r>
              <a:rPr lang="en-GB">
                <a:solidFill>
                  <a:srgbClr val="FFFFFF"/>
                </a:solidFill>
                <a:latin typeface="Lato"/>
                <a:ea typeface="Lato"/>
                <a:cs typeface="Lato"/>
                <a:sym typeface="Lato"/>
              </a:rPr>
              <a:t> shall be 108x108x40” in order to reduce drag, while maintaining around 4m</a:t>
            </a:r>
            <a:r>
              <a:rPr baseline="30000" lang="en-GB">
                <a:solidFill>
                  <a:srgbClr val="FFFFFF"/>
                </a:solidFill>
                <a:latin typeface="Lato"/>
                <a:ea typeface="Lato"/>
                <a:cs typeface="Lato"/>
                <a:sym typeface="Lato"/>
              </a:rPr>
              <a:t>3</a:t>
            </a:r>
            <a:r>
              <a:rPr lang="en-GB">
                <a:solidFill>
                  <a:srgbClr val="FFFFFF"/>
                </a:solidFill>
                <a:latin typeface="Lato"/>
                <a:ea typeface="Lato"/>
                <a:cs typeface="Lato"/>
                <a:sym typeface="Lato"/>
              </a:rPr>
              <a:t> volume</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Acceptable error: Hight can be no more </a:t>
            </a:r>
            <a:r>
              <a:rPr lang="en-GB">
                <a:solidFill>
                  <a:srgbClr val="FFFFFF"/>
                </a:solidFill>
                <a:latin typeface="Lato"/>
                <a:ea typeface="Lato"/>
                <a:cs typeface="Lato"/>
                <a:sym typeface="Lato"/>
              </a:rPr>
              <a:t>than</a:t>
            </a:r>
            <a:r>
              <a:rPr lang="en-GB">
                <a:solidFill>
                  <a:srgbClr val="FFFFFF"/>
                </a:solidFill>
                <a:latin typeface="Lato"/>
                <a:ea typeface="Lato"/>
                <a:cs typeface="Lato"/>
                <a:sym typeface="Lato"/>
              </a:rPr>
              <a:t> ⅔ of length since the drag will be too high</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			Volume cannot be smaller than 3.8m</a:t>
            </a:r>
            <a:r>
              <a:rPr baseline="30000" lang="en-GB">
                <a:solidFill>
                  <a:srgbClr val="FFFFFF"/>
                </a:solidFill>
                <a:latin typeface="Lato"/>
                <a:ea typeface="Lato"/>
                <a:cs typeface="Lato"/>
                <a:sym typeface="Lato"/>
              </a:rPr>
              <a:t>3</a:t>
            </a:r>
            <a:endParaRPr baseline="30000">
              <a:solidFill>
                <a:srgbClr val="FFFFFF"/>
              </a:solidFill>
              <a:latin typeface="Lato"/>
              <a:ea typeface="Lato"/>
              <a:cs typeface="Lato"/>
              <a:sym typeface="Lato"/>
            </a:endParaRPr>
          </a:p>
        </p:txBody>
      </p:sp>
      <p:sp>
        <p:nvSpPr>
          <p:cNvPr id="239" name="Google Shape;239;p24"/>
          <p:cNvSpPr txBox="1"/>
          <p:nvPr/>
        </p:nvSpPr>
        <p:spPr>
          <a:xfrm>
            <a:off x="6099750" y="2713250"/>
            <a:ext cx="2896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First inflation test on 4/26/21 where </a:t>
            </a:r>
            <a:r>
              <a:rPr lang="en-GB">
                <a:solidFill>
                  <a:srgbClr val="FFFFFF"/>
                </a:solidFill>
                <a:latin typeface="Lato"/>
                <a:ea typeface="Lato"/>
                <a:cs typeface="Lato"/>
                <a:sym typeface="Lato"/>
              </a:rPr>
              <a:t>measurements of envelope V1.0</a:t>
            </a:r>
            <a:r>
              <a:rPr lang="en-GB">
                <a:solidFill>
                  <a:srgbClr val="FFFFFF"/>
                </a:solidFill>
                <a:latin typeface="Lato"/>
                <a:ea typeface="Lato"/>
                <a:cs typeface="Lato"/>
                <a:sym typeface="Lato"/>
              </a:rPr>
              <a:t> where taken</a:t>
            </a:r>
            <a:endParaRPr>
              <a:solidFill>
                <a:srgbClr val="FFFFFF"/>
              </a:solidFill>
              <a:latin typeface="Lato"/>
              <a:ea typeface="Lato"/>
              <a:cs typeface="Lato"/>
              <a:sym typeface="Lato"/>
            </a:endParaRPr>
          </a:p>
        </p:txBody>
      </p:sp>
      <p:sp>
        <p:nvSpPr>
          <p:cNvPr id="240" name="Google Shape;240;p24"/>
          <p:cNvSpPr txBox="1"/>
          <p:nvPr/>
        </p:nvSpPr>
        <p:spPr>
          <a:xfrm>
            <a:off x="215150" y="4034100"/>
            <a:ext cx="8727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The envelope’s current estimated </a:t>
            </a:r>
            <a:r>
              <a:rPr lang="en-GB">
                <a:solidFill>
                  <a:srgbClr val="FFFFFF"/>
                </a:solidFill>
                <a:latin typeface="Lato"/>
                <a:ea typeface="Lato"/>
                <a:cs typeface="Lato"/>
                <a:sym typeface="Lato"/>
              </a:rPr>
              <a:t>dimensions</a:t>
            </a:r>
            <a:r>
              <a:rPr lang="en-GB">
                <a:solidFill>
                  <a:srgbClr val="FFFFFF"/>
                </a:solidFill>
                <a:latin typeface="Lato"/>
                <a:ea typeface="Lato"/>
                <a:cs typeface="Lato"/>
                <a:sym typeface="Lato"/>
              </a:rPr>
              <a:t> are 98x98x68” which is not </a:t>
            </a:r>
            <a:r>
              <a:rPr lang="en-GB">
                <a:solidFill>
                  <a:srgbClr val="FFFFFF"/>
                </a:solidFill>
                <a:latin typeface="Lato"/>
                <a:ea typeface="Lato"/>
                <a:cs typeface="Lato"/>
                <a:sym typeface="Lato"/>
              </a:rPr>
              <a:t>acceptable</a:t>
            </a:r>
            <a:r>
              <a:rPr lang="en-GB">
                <a:solidFill>
                  <a:srgbClr val="FFFFFF"/>
                </a:solidFill>
                <a:latin typeface="Lato"/>
                <a:ea typeface="Lato"/>
                <a:cs typeface="Lato"/>
                <a:sym typeface="Lato"/>
              </a:rPr>
              <a:t>.  This gives a </a:t>
            </a:r>
            <a:r>
              <a:rPr lang="en-GB">
                <a:solidFill>
                  <a:srgbClr val="FFFFFF"/>
                </a:solidFill>
                <a:latin typeface="Lato"/>
                <a:ea typeface="Lato"/>
                <a:cs typeface="Lato"/>
                <a:sym typeface="Lato"/>
              </a:rPr>
              <a:t>volume</a:t>
            </a:r>
            <a:r>
              <a:rPr lang="en-GB">
                <a:solidFill>
                  <a:srgbClr val="FFFFFF"/>
                </a:solidFill>
                <a:latin typeface="Lato"/>
                <a:ea typeface="Lato"/>
                <a:cs typeface="Lato"/>
                <a:sym typeface="Lato"/>
              </a:rPr>
              <a:t> if 5.3m</a:t>
            </a:r>
            <a:r>
              <a:rPr baseline="30000" lang="en-GB">
                <a:solidFill>
                  <a:srgbClr val="FFFFFF"/>
                </a:solidFill>
                <a:latin typeface="Lato"/>
                <a:ea typeface="Lato"/>
                <a:cs typeface="Lato"/>
                <a:sym typeface="Lato"/>
              </a:rPr>
              <a:t>3</a:t>
            </a:r>
            <a:r>
              <a:rPr lang="en-GB">
                <a:solidFill>
                  <a:srgbClr val="FFFFFF"/>
                </a:solidFill>
                <a:latin typeface="Lato"/>
                <a:ea typeface="Lato"/>
                <a:cs typeface="Lato"/>
                <a:sym typeface="Lato"/>
              </a:rPr>
              <a:t>. (32.5% error) </a:t>
            </a:r>
            <a:r>
              <a:rPr lang="en-GB">
                <a:solidFill>
                  <a:schemeClr val="lt1"/>
                </a:solidFill>
                <a:latin typeface="Lato"/>
                <a:ea typeface="Lato"/>
                <a:cs typeface="Lato"/>
                <a:sym typeface="Lato"/>
              </a:rPr>
              <a:t>The s</a:t>
            </a:r>
            <a:r>
              <a:rPr lang="en-GB">
                <a:solidFill>
                  <a:schemeClr val="lt1"/>
                </a:solidFill>
                <a:latin typeface="Lato"/>
                <a:ea typeface="Lato"/>
                <a:cs typeface="Lato"/>
                <a:sym typeface="Lato"/>
              </a:rPr>
              <a:t>maller horizontal axis is caused by underestimation in stitching fabric use. </a:t>
            </a:r>
            <a:r>
              <a:rPr lang="en-GB">
                <a:solidFill>
                  <a:srgbClr val="FFFFFF"/>
                </a:solidFill>
                <a:latin typeface="Lato"/>
                <a:ea typeface="Lato"/>
                <a:cs typeface="Lato"/>
                <a:sym typeface="Lato"/>
              </a:rPr>
              <a:t>Envelope top and bottom are going to be </a:t>
            </a:r>
            <a:r>
              <a:rPr lang="en-GB">
                <a:solidFill>
                  <a:srgbClr val="FFFFFF"/>
                </a:solidFill>
                <a:latin typeface="Lato"/>
                <a:ea typeface="Lato"/>
                <a:cs typeface="Lato"/>
                <a:sym typeface="Lato"/>
              </a:rPr>
              <a:t>stitched</a:t>
            </a:r>
            <a:r>
              <a:rPr lang="en-GB">
                <a:solidFill>
                  <a:srgbClr val="FFFFFF"/>
                </a:solidFill>
                <a:latin typeface="Lato"/>
                <a:ea typeface="Lato"/>
                <a:cs typeface="Lato"/>
                <a:sym typeface="Lato"/>
              </a:rPr>
              <a:t> to get shape closer to goal. </a:t>
            </a:r>
            <a:endParaRPr>
              <a:solidFill>
                <a:srgbClr val="FFFFFF"/>
              </a:solidFill>
              <a:latin typeface="Lato"/>
              <a:ea typeface="Lato"/>
              <a:cs typeface="Lato"/>
              <a:sym typeface="Lato"/>
            </a:endParaRPr>
          </a:p>
        </p:txBody>
      </p:sp>
      <p:sp>
        <p:nvSpPr>
          <p:cNvPr id="241" name="Google Shape;241;p24"/>
          <p:cNvSpPr txBox="1"/>
          <p:nvPr/>
        </p:nvSpPr>
        <p:spPr>
          <a:xfrm>
            <a:off x="40350" y="1406500"/>
            <a:ext cx="58227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Using </a:t>
            </a:r>
            <a:r>
              <a:rPr lang="en-GB">
                <a:solidFill>
                  <a:srgbClr val="FFFFFF"/>
                </a:solidFill>
                <a:latin typeface="Lato"/>
                <a:ea typeface="Lato"/>
                <a:cs typeface="Lato"/>
                <a:sym typeface="Lato"/>
              </a:rPr>
              <a:t>circumference</a:t>
            </a:r>
            <a:r>
              <a:rPr lang="en-GB">
                <a:solidFill>
                  <a:srgbClr val="FFFFFF"/>
                </a:solidFill>
                <a:latin typeface="Lato"/>
                <a:ea typeface="Lato"/>
                <a:cs typeface="Lato"/>
                <a:sym typeface="Lato"/>
              </a:rPr>
              <a:t> </a:t>
            </a:r>
            <a:r>
              <a:rPr lang="en-GB">
                <a:solidFill>
                  <a:srgbClr val="FFFFFF"/>
                </a:solidFill>
                <a:latin typeface="Lato"/>
                <a:ea typeface="Lato"/>
                <a:cs typeface="Lato"/>
                <a:sym typeface="Lato"/>
              </a:rPr>
              <a:t>measurements</a:t>
            </a:r>
            <a:r>
              <a:rPr lang="en-GB">
                <a:solidFill>
                  <a:srgbClr val="FFFFFF"/>
                </a:solidFill>
                <a:latin typeface="Lato"/>
                <a:ea typeface="Lato"/>
                <a:cs typeface="Lato"/>
                <a:sym typeface="Lato"/>
              </a:rPr>
              <a:t> </a:t>
            </a:r>
            <a:r>
              <a:rPr lang="en-GB">
                <a:solidFill>
                  <a:srgbClr val="FFFFFF"/>
                </a:solidFill>
                <a:latin typeface="Lato"/>
                <a:ea typeface="Lato"/>
                <a:cs typeface="Lato"/>
                <a:sym typeface="Lato"/>
              </a:rPr>
              <a:t>of </a:t>
            </a:r>
            <a:r>
              <a:rPr lang="en-GB">
                <a:solidFill>
                  <a:srgbClr val="FFFFFF"/>
                </a:solidFill>
                <a:latin typeface="Lato"/>
                <a:ea typeface="Lato"/>
                <a:cs typeface="Lato"/>
                <a:sym typeface="Lato"/>
              </a:rPr>
              <a:t>the envelope </a:t>
            </a:r>
            <a:r>
              <a:rPr lang="en-GB">
                <a:solidFill>
                  <a:schemeClr val="lt1"/>
                </a:solidFill>
                <a:latin typeface="Lato"/>
                <a:ea typeface="Lato"/>
                <a:cs typeface="Lato"/>
                <a:sym typeface="Lato"/>
              </a:rPr>
              <a:t>V1.0 </a:t>
            </a:r>
            <a:r>
              <a:rPr lang="en-GB">
                <a:solidFill>
                  <a:srgbClr val="FFFFFF"/>
                </a:solidFill>
                <a:latin typeface="Lato"/>
                <a:ea typeface="Lato"/>
                <a:cs typeface="Lato"/>
                <a:sym typeface="Lato"/>
              </a:rPr>
              <a:t> </a:t>
            </a:r>
            <a:r>
              <a:rPr lang="en-GB">
                <a:solidFill>
                  <a:srgbClr val="FFFFFF"/>
                </a:solidFill>
                <a:latin typeface="Lato"/>
                <a:ea typeface="Lato"/>
                <a:cs typeface="Lato"/>
                <a:sym typeface="Lato"/>
              </a:rPr>
              <a:t>measured</a:t>
            </a:r>
            <a:r>
              <a:rPr lang="en-GB">
                <a:solidFill>
                  <a:srgbClr val="FFFFFF"/>
                </a:solidFill>
                <a:latin typeface="Lato"/>
                <a:ea typeface="Lato"/>
                <a:cs typeface="Lato"/>
                <a:sym typeface="Lato"/>
              </a:rPr>
              <a:t> with a string and </a:t>
            </a:r>
            <a:r>
              <a:rPr lang="en-GB">
                <a:solidFill>
                  <a:srgbClr val="FFFFFF"/>
                </a:solidFill>
                <a:latin typeface="Lato"/>
                <a:ea typeface="Lato"/>
                <a:cs typeface="Lato"/>
                <a:sym typeface="Lato"/>
              </a:rPr>
              <a:t>tape measure</a:t>
            </a:r>
            <a:r>
              <a:rPr lang="en-GB">
                <a:solidFill>
                  <a:srgbClr val="FFFFFF"/>
                </a:solidFill>
                <a:latin typeface="Lato"/>
                <a:ea typeface="Lato"/>
                <a:cs typeface="Lato"/>
                <a:sym typeface="Lato"/>
              </a:rPr>
              <a:t> to calculate the </a:t>
            </a:r>
            <a:r>
              <a:rPr lang="en-GB">
                <a:solidFill>
                  <a:srgbClr val="FFFFFF"/>
                </a:solidFill>
                <a:latin typeface="Lato"/>
                <a:ea typeface="Lato"/>
                <a:cs typeface="Lato"/>
                <a:sym typeface="Lato"/>
              </a:rPr>
              <a:t>diameters</a:t>
            </a:r>
            <a:r>
              <a:rPr lang="en-GB">
                <a:solidFill>
                  <a:srgbClr val="FFFFFF"/>
                </a:solidFill>
                <a:latin typeface="Lato"/>
                <a:ea typeface="Lato"/>
                <a:cs typeface="Lato"/>
                <a:sym typeface="Lato"/>
              </a:rPr>
              <a:t> of the envelope.</a:t>
            </a:r>
            <a:endParaRPr>
              <a:solidFill>
                <a:srgbClr val="FFFFFF"/>
              </a:solidFill>
              <a:latin typeface="Lato"/>
              <a:ea typeface="Lato"/>
              <a:cs typeface="Lato"/>
              <a:sym typeface="Lato"/>
            </a:endParaRPr>
          </a:p>
        </p:txBody>
      </p:sp>
      <p:sp>
        <p:nvSpPr>
          <p:cNvPr id="242" name="Google Shape;242;p24"/>
          <p:cNvSpPr txBox="1"/>
          <p:nvPr/>
        </p:nvSpPr>
        <p:spPr>
          <a:xfrm>
            <a:off x="7913600" y="53775"/>
            <a:ext cx="112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00"/>
                </a:solidFill>
                <a:latin typeface="Lato"/>
                <a:ea typeface="Lato"/>
                <a:cs typeface="Lato"/>
                <a:sym typeface="Lato"/>
              </a:rPr>
              <a:t>Validating</a:t>
            </a:r>
            <a:endParaRPr>
              <a:solidFill>
                <a:srgbClr val="FFFF00"/>
              </a:solidFill>
              <a:latin typeface="Lato"/>
              <a:ea typeface="Lato"/>
              <a:cs typeface="Lato"/>
              <a:sym typeface="Lato"/>
            </a:endParaRPr>
          </a:p>
        </p:txBody>
      </p:sp>
      <p:sp>
        <p:nvSpPr>
          <p:cNvPr id="243" name="Google Shape;243;p24"/>
          <p:cNvSpPr txBox="1"/>
          <p:nvPr/>
        </p:nvSpPr>
        <p:spPr>
          <a:xfrm>
            <a:off x="40350" y="1907075"/>
            <a:ext cx="5910000" cy="2124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Horizontal axis was too small. With a </a:t>
            </a:r>
            <a:r>
              <a:rPr lang="en-GB">
                <a:solidFill>
                  <a:srgbClr val="FFFFFF"/>
                </a:solidFill>
                <a:latin typeface="Lato"/>
                <a:ea typeface="Lato"/>
                <a:cs typeface="Lato"/>
                <a:sym typeface="Lato"/>
              </a:rPr>
              <a:t>circumference</a:t>
            </a:r>
            <a:r>
              <a:rPr lang="en-GB">
                <a:solidFill>
                  <a:srgbClr val="FFFFFF"/>
                </a:solidFill>
                <a:latin typeface="Lato"/>
                <a:ea typeface="Lato"/>
                <a:cs typeface="Lato"/>
                <a:sym typeface="Lato"/>
              </a:rPr>
              <a:t> </a:t>
            </a:r>
            <a:r>
              <a:rPr lang="en-GB">
                <a:solidFill>
                  <a:srgbClr val="FFFFFF"/>
                </a:solidFill>
                <a:latin typeface="Lato"/>
                <a:ea typeface="Lato"/>
                <a:cs typeface="Lato"/>
                <a:sym typeface="Lato"/>
              </a:rPr>
              <a:t>measured</a:t>
            </a:r>
            <a:r>
              <a:rPr lang="en-GB">
                <a:solidFill>
                  <a:srgbClr val="FFFFFF"/>
                </a:solidFill>
                <a:latin typeface="Lato"/>
                <a:ea typeface="Lato"/>
                <a:cs typeface="Lato"/>
                <a:sym typeface="Lato"/>
              </a:rPr>
              <a:t> at 309” the horizontal </a:t>
            </a:r>
            <a:r>
              <a:rPr lang="en-GB">
                <a:solidFill>
                  <a:srgbClr val="FFFFFF"/>
                </a:solidFill>
                <a:latin typeface="Lato"/>
                <a:ea typeface="Lato"/>
                <a:cs typeface="Lato"/>
                <a:sym typeface="Lato"/>
              </a:rPr>
              <a:t>diameter</a:t>
            </a:r>
            <a:r>
              <a:rPr lang="en-GB">
                <a:solidFill>
                  <a:srgbClr val="FFFFFF"/>
                </a:solidFill>
                <a:latin typeface="Lato"/>
                <a:ea typeface="Lato"/>
                <a:cs typeface="Lato"/>
                <a:sym typeface="Lato"/>
              </a:rPr>
              <a:t> is expected to be 98” (9.25% error)</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 vertical axis was too large. With a vertical </a:t>
            </a:r>
            <a:r>
              <a:rPr lang="en-GB">
                <a:solidFill>
                  <a:srgbClr val="FFFFFF"/>
                </a:solidFill>
                <a:latin typeface="Lato"/>
                <a:ea typeface="Lato"/>
                <a:cs typeface="Lato"/>
                <a:sym typeface="Lato"/>
              </a:rPr>
              <a:t>circumference</a:t>
            </a:r>
            <a:r>
              <a:rPr lang="en-GB">
                <a:solidFill>
                  <a:srgbClr val="FFFFFF"/>
                </a:solidFill>
                <a:latin typeface="Lato"/>
                <a:ea typeface="Lato"/>
                <a:cs typeface="Lato"/>
                <a:sym typeface="Lato"/>
              </a:rPr>
              <a:t> of 284” the vertical axis was estimated to be 68” (70% error)</a:t>
            </a:r>
            <a:endParaRPr>
              <a:solidFill>
                <a:srgbClr val="FFFFFF"/>
              </a:solidFill>
              <a:latin typeface="Lato"/>
              <a:ea typeface="Lato"/>
              <a:cs typeface="Lato"/>
              <a:sym typeface="Lato"/>
            </a:endParaRPr>
          </a:p>
          <a:p>
            <a:pPr indent="-317500" lvl="0" marL="4572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There is moderate error in </a:t>
            </a:r>
            <a:r>
              <a:rPr lang="en-GB">
                <a:solidFill>
                  <a:srgbClr val="FFFFFF"/>
                </a:solidFill>
                <a:latin typeface="Lato"/>
                <a:ea typeface="Lato"/>
                <a:cs typeface="Lato"/>
                <a:sym typeface="Lato"/>
              </a:rPr>
              <a:t>measurements</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String measurement are not going to be perfect </a:t>
            </a:r>
            <a:r>
              <a:rPr lang="en-GB">
                <a:solidFill>
                  <a:srgbClr val="FFFFFF"/>
                </a:solidFill>
                <a:latin typeface="Lato"/>
                <a:ea typeface="Lato"/>
                <a:cs typeface="Lato"/>
                <a:sym typeface="Lato"/>
              </a:rPr>
              <a:t>circumference</a:t>
            </a:r>
            <a:r>
              <a:rPr lang="en-GB">
                <a:solidFill>
                  <a:srgbClr val="FFFFFF"/>
                </a:solidFill>
                <a:latin typeface="Lato"/>
                <a:ea typeface="Lato"/>
                <a:cs typeface="Lato"/>
                <a:sym typeface="Lato"/>
              </a:rPr>
              <a:t> lengths</a:t>
            </a:r>
            <a:endParaRPr>
              <a:solidFill>
                <a:srgbClr val="FFFFFF"/>
              </a:solidFill>
              <a:latin typeface="Lato"/>
              <a:ea typeface="Lato"/>
              <a:cs typeface="Lato"/>
              <a:sym typeface="Lato"/>
            </a:endParaRPr>
          </a:p>
          <a:p>
            <a:pPr indent="-317500" lvl="1" marL="914400" rtl="0" algn="l">
              <a:spcBef>
                <a:spcPts val="0"/>
              </a:spcBef>
              <a:spcAft>
                <a:spcPts val="0"/>
              </a:spcAft>
              <a:buClr>
                <a:srgbClr val="FFFFFF"/>
              </a:buClr>
              <a:buSzPts val="1400"/>
              <a:buFont typeface="Lato"/>
              <a:buChar char="○"/>
            </a:pPr>
            <a:r>
              <a:rPr lang="en-GB">
                <a:solidFill>
                  <a:srgbClr val="FFFFFF"/>
                </a:solidFill>
                <a:latin typeface="Lato"/>
                <a:ea typeface="Lato"/>
                <a:cs typeface="Lato"/>
                <a:sym typeface="Lato"/>
              </a:rPr>
              <a:t>Ellipsoid </a:t>
            </a:r>
            <a:r>
              <a:rPr lang="en-GB">
                <a:solidFill>
                  <a:srgbClr val="FFFFFF"/>
                </a:solidFill>
                <a:latin typeface="Lato"/>
                <a:ea typeface="Lato"/>
                <a:cs typeface="Lato"/>
                <a:sym typeface="Lato"/>
              </a:rPr>
              <a:t>circumference</a:t>
            </a:r>
            <a:r>
              <a:rPr lang="en-GB">
                <a:solidFill>
                  <a:srgbClr val="FFFFFF"/>
                </a:solidFill>
                <a:latin typeface="Lato"/>
                <a:ea typeface="Lato"/>
                <a:cs typeface="Lato"/>
                <a:sym typeface="Lato"/>
              </a:rPr>
              <a:t> equation know to be accurate only within 5%</a:t>
            </a:r>
            <a:endParaRPr>
              <a:solidFill>
                <a:srgbClr val="FFFFFF"/>
              </a:solidFill>
              <a:latin typeface="Lato"/>
              <a:ea typeface="Lato"/>
              <a:cs typeface="Lato"/>
              <a:sym typeface="Lato"/>
            </a:endParaRPr>
          </a:p>
        </p:txBody>
      </p:sp>
      <p:pic>
        <p:nvPicPr>
          <p:cNvPr id="244" name="Google Shape;244;p24"/>
          <p:cNvPicPr preferRelativeResize="0"/>
          <p:nvPr/>
        </p:nvPicPr>
        <p:blipFill rotWithShape="1">
          <a:blip r:embed="rId3">
            <a:alphaModFix/>
          </a:blip>
          <a:srcRect b="50382" l="0" r="0" t="0"/>
          <a:stretch/>
        </p:blipFill>
        <p:spPr>
          <a:xfrm>
            <a:off x="6099675" y="1043051"/>
            <a:ext cx="2896349" cy="1609178"/>
          </a:xfrm>
          <a:prstGeom prst="rect">
            <a:avLst/>
          </a:prstGeom>
          <a:noFill/>
          <a:ln>
            <a:noFill/>
          </a:ln>
        </p:spPr>
      </p:pic>
      <p:cxnSp>
        <p:nvCxnSpPr>
          <p:cNvPr id="245" name="Google Shape;245;p24"/>
          <p:cNvCxnSpPr/>
          <p:nvPr/>
        </p:nvCxnSpPr>
        <p:spPr>
          <a:xfrm>
            <a:off x="6958850" y="1869150"/>
            <a:ext cx="1445700" cy="248700"/>
          </a:xfrm>
          <a:prstGeom prst="straightConnector1">
            <a:avLst/>
          </a:prstGeom>
          <a:noFill/>
          <a:ln cap="flat" cmpd="sng" w="9525">
            <a:solidFill>
              <a:srgbClr val="FF0000"/>
            </a:solidFill>
            <a:prstDash val="solid"/>
            <a:round/>
            <a:headEnd len="med" w="med" type="diamond"/>
            <a:tailEnd len="med" w="med" type="diamond"/>
          </a:ln>
        </p:spPr>
      </p:cxnSp>
      <p:cxnSp>
        <p:nvCxnSpPr>
          <p:cNvPr id="246" name="Google Shape;246;p24"/>
          <p:cNvCxnSpPr/>
          <p:nvPr/>
        </p:nvCxnSpPr>
        <p:spPr>
          <a:xfrm flipH="1">
            <a:off x="7564049" y="1432129"/>
            <a:ext cx="154500" cy="1042200"/>
          </a:xfrm>
          <a:prstGeom prst="straightConnector1">
            <a:avLst/>
          </a:prstGeom>
          <a:noFill/>
          <a:ln cap="flat" cmpd="sng" w="9525">
            <a:solidFill>
              <a:srgbClr val="0000FF"/>
            </a:solidFill>
            <a:prstDash val="solid"/>
            <a:round/>
            <a:headEnd len="med" w="med" type="diamond"/>
            <a:tailEnd len="med" w="med" type="diamond"/>
          </a:ln>
        </p:spPr>
      </p:cxnSp>
      <p:sp>
        <p:nvSpPr>
          <p:cNvPr id="247" name="Google Shape;247;p24"/>
          <p:cNvSpPr txBox="1"/>
          <p:nvPr/>
        </p:nvSpPr>
        <p:spPr>
          <a:xfrm>
            <a:off x="7611050" y="1515150"/>
            <a:ext cx="517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0000FF"/>
                </a:solidFill>
                <a:latin typeface="Lato"/>
                <a:ea typeface="Lato"/>
                <a:cs typeface="Lato"/>
                <a:sym typeface="Lato"/>
              </a:rPr>
              <a:t>81”</a:t>
            </a:r>
            <a:endParaRPr sz="1100">
              <a:solidFill>
                <a:srgbClr val="0000FF"/>
              </a:solidFill>
              <a:latin typeface="Lato"/>
              <a:ea typeface="Lato"/>
              <a:cs typeface="Lato"/>
              <a:sym typeface="Lato"/>
            </a:endParaRPr>
          </a:p>
        </p:txBody>
      </p:sp>
      <p:sp>
        <p:nvSpPr>
          <p:cNvPr id="248" name="Google Shape;248;p24"/>
          <p:cNvSpPr txBox="1"/>
          <p:nvPr/>
        </p:nvSpPr>
        <p:spPr>
          <a:xfrm>
            <a:off x="7093250" y="1869700"/>
            <a:ext cx="5178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100">
                <a:solidFill>
                  <a:srgbClr val="FF0000"/>
                </a:solidFill>
                <a:latin typeface="Lato"/>
                <a:ea typeface="Lato"/>
                <a:cs typeface="Lato"/>
                <a:sym typeface="Lato"/>
              </a:rPr>
              <a:t>98</a:t>
            </a:r>
            <a:r>
              <a:rPr lang="en-GB" sz="1100">
                <a:solidFill>
                  <a:srgbClr val="FF0000"/>
                </a:solidFill>
                <a:latin typeface="Lato"/>
                <a:ea typeface="Lato"/>
                <a:cs typeface="Lato"/>
                <a:sym typeface="Lato"/>
              </a:rPr>
              <a:t>”</a:t>
            </a:r>
            <a:endParaRPr sz="1100">
              <a:solidFill>
                <a:srgbClr val="FF0000"/>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25"/>
          <p:cNvSpPr txBox="1"/>
          <p:nvPr>
            <p:ph type="title"/>
          </p:nvPr>
        </p:nvSpPr>
        <p:spPr>
          <a:xfrm>
            <a:off x="1297500" y="393750"/>
            <a:ext cx="7590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Second and Third I</a:t>
            </a:r>
            <a:r>
              <a:rPr lang="en-GB"/>
              <a:t>nflation</a:t>
            </a:r>
            <a:r>
              <a:rPr lang="en-GB"/>
              <a:t> Test are Further Failures as the Balloon Will Not Take the Shape of the Envelope</a:t>
            </a:r>
            <a:endParaRPr/>
          </a:p>
        </p:txBody>
      </p:sp>
      <p:sp>
        <p:nvSpPr>
          <p:cNvPr id="254" name="Google Shape;254;p25"/>
          <p:cNvSpPr txBox="1"/>
          <p:nvPr>
            <p:ph idx="1" type="body"/>
          </p:nvPr>
        </p:nvSpPr>
        <p:spPr>
          <a:xfrm>
            <a:off x="1001650" y="1116150"/>
            <a:ext cx="51435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a:t>V2 </a:t>
            </a:r>
            <a:r>
              <a:rPr lang="en-GB"/>
              <a:t>dimensions</a:t>
            </a:r>
            <a:endParaRPr/>
          </a:p>
          <a:p>
            <a:pPr indent="-311150" lvl="0" marL="457200" rtl="0" algn="l">
              <a:spcBef>
                <a:spcPts val="1200"/>
              </a:spcBef>
              <a:spcAft>
                <a:spcPts val="0"/>
              </a:spcAft>
              <a:buSzPts val="1300"/>
              <a:buChar char="●"/>
            </a:pPr>
            <a:r>
              <a:rPr lang="en-GB"/>
              <a:t>Vertical Circumference: 257” </a:t>
            </a:r>
            <a:endParaRPr/>
          </a:p>
          <a:p>
            <a:pPr indent="-311150" lvl="0" marL="457200" rtl="0" algn="l">
              <a:spcBef>
                <a:spcPts val="0"/>
              </a:spcBef>
              <a:spcAft>
                <a:spcPts val="0"/>
              </a:spcAft>
              <a:buSzPts val="1300"/>
              <a:buChar char="●"/>
            </a:pPr>
            <a:r>
              <a:rPr lang="en-GB"/>
              <a:t>Horizontal</a:t>
            </a:r>
            <a:r>
              <a:rPr lang="en-GB"/>
              <a:t> Circumference: </a:t>
            </a:r>
            <a:r>
              <a:rPr lang="en-GB"/>
              <a:t>272”</a:t>
            </a:r>
            <a:endParaRPr/>
          </a:p>
          <a:p>
            <a:pPr indent="-311150" lvl="0" marL="457200" rtl="0" algn="l">
              <a:spcBef>
                <a:spcPts val="0"/>
              </a:spcBef>
              <a:spcAft>
                <a:spcPts val="0"/>
              </a:spcAft>
              <a:buSzPts val="1300"/>
              <a:buChar char="●"/>
            </a:pPr>
            <a:r>
              <a:rPr lang="en-GB"/>
              <a:t>Which gives dimensions (86.5</a:t>
            </a:r>
            <a:r>
              <a:rPr lang="en-GB"/>
              <a:t>”</a:t>
            </a:r>
            <a:r>
              <a:rPr lang="en-GB"/>
              <a:t>)</a:t>
            </a:r>
            <a:r>
              <a:rPr baseline="30000" lang="en-GB"/>
              <a:t>2</a:t>
            </a:r>
            <a:r>
              <a:rPr lang="en-GB"/>
              <a:t>x 76.8” (diameter, height) (19.9%, 92% error)</a:t>
            </a:r>
            <a:endParaRPr/>
          </a:p>
          <a:p>
            <a:pPr indent="-311150" lvl="0" marL="457200" rtl="0" algn="l">
              <a:spcBef>
                <a:spcPts val="0"/>
              </a:spcBef>
              <a:spcAft>
                <a:spcPts val="0"/>
              </a:spcAft>
              <a:buSzPts val="1300"/>
              <a:buChar char="●"/>
            </a:pPr>
            <a:r>
              <a:rPr lang="en-GB"/>
              <a:t>Volume is 4.93m</a:t>
            </a:r>
            <a:r>
              <a:rPr baseline="30000" lang="en-GB"/>
              <a:t>3</a:t>
            </a:r>
            <a:r>
              <a:rPr lang="en-GB"/>
              <a:t> (23.25% error)</a:t>
            </a:r>
            <a:endParaRPr/>
          </a:p>
          <a:p>
            <a:pPr indent="0" lvl="0" marL="0" rtl="0" algn="l">
              <a:spcBef>
                <a:spcPts val="1200"/>
              </a:spcBef>
              <a:spcAft>
                <a:spcPts val="0"/>
              </a:spcAft>
              <a:buNone/>
            </a:pPr>
            <a:r>
              <a:rPr lang="en-GB"/>
              <a:t>V3 dimensions</a:t>
            </a:r>
            <a:endParaRPr/>
          </a:p>
          <a:p>
            <a:pPr indent="-301625" lvl="0" marL="457200" rtl="0" algn="l">
              <a:spcBef>
                <a:spcPts val="1200"/>
              </a:spcBef>
              <a:spcAft>
                <a:spcPts val="0"/>
              </a:spcAft>
              <a:buClr>
                <a:srgbClr val="FFFFFF"/>
              </a:buClr>
              <a:buSzPts val="1150"/>
              <a:buFont typeface="Arial"/>
              <a:buChar char="●"/>
            </a:pPr>
            <a:r>
              <a:rPr lang="en-GB"/>
              <a:t>Vertical Circumference: </a:t>
            </a:r>
            <a:r>
              <a:rPr lang="en-GB"/>
              <a:t>269.5”</a:t>
            </a:r>
            <a:endParaRPr/>
          </a:p>
          <a:p>
            <a:pPr indent="-311150" lvl="0" marL="457200" rtl="0" algn="l">
              <a:spcBef>
                <a:spcPts val="0"/>
              </a:spcBef>
              <a:spcAft>
                <a:spcPts val="0"/>
              </a:spcAft>
              <a:buSzPts val="1300"/>
              <a:buChar char="●"/>
            </a:pPr>
            <a:r>
              <a:rPr lang="en-GB"/>
              <a:t>Horizontal Circumference: 287”</a:t>
            </a:r>
            <a:endParaRPr/>
          </a:p>
          <a:p>
            <a:pPr indent="-301625" lvl="0" marL="457200" rtl="0" algn="l">
              <a:spcBef>
                <a:spcPts val="0"/>
              </a:spcBef>
              <a:spcAft>
                <a:spcPts val="0"/>
              </a:spcAft>
              <a:buClr>
                <a:srgbClr val="FFFFFF"/>
              </a:buClr>
              <a:buSzPts val="1150"/>
              <a:buFont typeface="Arial"/>
              <a:buChar char="●"/>
            </a:pPr>
            <a:r>
              <a:rPr lang="en-GB"/>
              <a:t>(91.35”)</a:t>
            </a:r>
            <a:r>
              <a:rPr baseline="30000" lang="en-GB"/>
              <a:t>2</a:t>
            </a:r>
            <a:r>
              <a:rPr lang="en-GB"/>
              <a:t>x79.7” (15.4%, 99.25% error)</a:t>
            </a:r>
            <a:endParaRPr/>
          </a:p>
          <a:p>
            <a:pPr indent="-301625" lvl="0" marL="457200" rtl="0" algn="l">
              <a:spcBef>
                <a:spcPts val="0"/>
              </a:spcBef>
              <a:spcAft>
                <a:spcPts val="0"/>
              </a:spcAft>
              <a:buClr>
                <a:srgbClr val="FFFFFF"/>
              </a:buClr>
              <a:buSzPts val="1150"/>
              <a:buFont typeface="Arial"/>
              <a:buChar char="●"/>
            </a:pPr>
            <a:r>
              <a:rPr lang="en-GB"/>
              <a:t>Volume is 5.717m</a:t>
            </a:r>
            <a:r>
              <a:rPr baseline="30000" lang="en-GB"/>
              <a:t>3</a:t>
            </a:r>
            <a:r>
              <a:rPr lang="en-GB"/>
              <a:t> (42.93% error)</a:t>
            </a:r>
            <a:endParaRPr b="1" sz="1150">
              <a:solidFill>
                <a:srgbClr val="FFFFFF"/>
              </a:solidFill>
              <a:latin typeface="Arial"/>
              <a:ea typeface="Arial"/>
              <a:cs typeface="Arial"/>
              <a:sym typeface="Arial"/>
            </a:endParaRPr>
          </a:p>
        </p:txBody>
      </p:sp>
      <p:sp>
        <p:nvSpPr>
          <p:cNvPr id="255" name="Google Shape;255;p25"/>
          <p:cNvSpPr txBox="1"/>
          <p:nvPr/>
        </p:nvSpPr>
        <p:spPr>
          <a:xfrm>
            <a:off x="410125" y="3973625"/>
            <a:ext cx="87003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The envelope needs stronger </a:t>
            </a:r>
            <a:r>
              <a:rPr lang="en-GB">
                <a:solidFill>
                  <a:srgbClr val="FFFFFF"/>
                </a:solidFill>
                <a:latin typeface="Lato"/>
                <a:ea typeface="Lato"/>
                <a:cs typeface="Lato"/>
                <a:sym typeface="Lato"/>
              </a:rPr>
              <a:t>stitching and</a:t>
            </a:r>
            <a:r>
              <a:rPr lang="en-GB">
                <a:solidFill>
                  <a:srgbClr val="FFFFFF"/>
                </a:solidFill>
                <a:latin typeface="Lato"/>
                <a:ea typeface="Lato"/>
                <a:cs typeface="Lato"/>
                <a:sym typeface="Lato"/>
              </a:rPr>
              <a:t> internal to support an ellipsoid shape. In a worst case scenario extra </a:t>
            </a:r>
            <a:r>
              <a:rPr lang="en-GB">
                <a:solidFill>
                  <a:srgbClr val="FFFFFF"/>
                </a:solidFill>
                <a:latin typeface="Lato"/>
                <a:ea typeface="Lato"/>
                <a:cs typeface="Lato"/>
                <a:sym typeface="Lato"/>
              </a:rPr>
              <a:t>weight</a:t>
            </a:r>
            <a:r>
              <a:rPr lang="en-GB">
                <a:solidFill>
                  <a:srgbClr val="FFFFFF"/>
                </a:solidFill>
                <a:latin typeface="Lato"/>
                <a:ea typeface="Lato"/>
                <a:cs typeface="Lato"/>
                <a:sym typeface="Lato"/>
              </a:rPr>
              <a:t> could be added in order to compensate for the extra lift force from the increase volume, or a mix of </a:t>
            </a:r>
            <a:r>
              <a:rPr lang="en-GB">
                <a:solidFill>
                  <a:srgbClr val="FFFFFF"/>
                </a:solidFill>
                <a:latin typeface="Lato"/>
                <a:ea typeface="Lato"/>
                <a:cs typeface="Lato"/>
                <a:sym typeface="Lato"/>
              </a:rPr>
              <a:t>helium</a:t>
            </a:r>
            <a:r>
              <a:rPr lang="en-GB">
                <a:solidFill>
                  <a:srgbClr val="FFFFFF"/>
                </a:solidFill>
                <a:latin typeface="Lato"/>
                <a:ea typeface="Lato"/>
                <a:cs typeface="Lato"/>
                <a:sym typeface="Lato"/>
              </a:rPr>
              <a:t> and air could be used in order to fill the volume so that servo brackets will remain </a:t>
            </a:r>
            <a:r>
              <a:rPr lang="en-GB">
                <a:solidFill>
                  <a:srgbClr val="FFFFFF"/>
                </a:solidFill>
                <a:latin typeface="Lato"/>
                <a:ea typeface="Lato"/>
                <a:cs typeface="Lato"/>
                <a:sym typeface="Lato"/>
              </a:rPr>
              <a:t>taught</a:t>
            </a:r>
            <a:r>
              <a:rPr lang="en-GB">
                <a:solidFill>
                  <a:srgbClr val="FFFFFF"/>
                </a:solidFill>
                <a:latin typeface="Lato"/>
                <a:ea typeface="Lato"/>
                <a:cs typeface="Lato"/>
                <a:sym typeface="Lato"/>
              </a:rPr>
              <a:t> without increasing the lift force.</a:t>
            </a:r>
            <a:endParaRPr>
              <a:solidFill>
                <a:srgbClr val="FFFFFF"/>
              </a:solidFill>
              <a:latin typeface="Lato"/>
              <a:ea typeface="Lato"/>
              <a:cs typeface="Lato"/>
              <a:sym typeface="Lato"/>
            </a:endParaRPr>
          </a:p>
        </p:txBody>
      </p:sp>
      <p:sp>
        <p:nvSpPr>
          <p:cNvPr id="256" name="Google Shape;256;p25"/>
          <p:cNvSpPr txBox="1"/>
          <p:nvPr/>
        </p:nvSpPr>
        <p:spPr>
          <a:xfrm>
            <a:off x="6145150" y="1307850"/>
            <a:ext cx="29517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The balloon wants to be a </a:t>
            </a:r>
            <a:r>
              <a:rPr lang="en-GB">
                <a:solidFill>
                  <a:srgbClr val="FFFFFF"/>
                </a:solidFill>
                <a:latin typeface="Lato"/>
                <a:ea typeface="Lato"/>
                <a:cs typeface="Lato"/>
                <a:sym typeface="Lato"/>
              </a:rPr>
              <a:t>spherical</a:t>
            </a:r>
            <a:r>
              <a:rPr lang="en-GB">
                <a:solidFill>
                  <a:srgbClr val="FFFFFF"/>
                </a:solidFill>
                <a:latin typeface="Lato"/>
                <a:ea typeface="Lato"/>
                <a:cs typeface="Lato"/>
                <a:sym typeface="Lato"/>
              </a:rPr>
              <a:t> shape and start to tear the bottom and top </a:t>
            </a:r>
            <a:r>
              <a:rPr lang="en-GB">
                <a:solidFill>
                  <a:srgbClr val="FFFFFF"/>
                </a:solidFill>
                <a:latin typeface="Lato"/>
                <a:ea typeface="Lato"/>
                <a:cs typeface="Lato"/>
                <a:sym typeface="Lato"/>
              </a:rPr>
              <a:t>stitches</a:t>
            </a:r>
            <a:r>
              <a:rPr lang="en-GB">
                <a:solidFill>
                  <a:srgbClr val="FFFFFF"/>
                </a:solidFill>
                <a:latin typeface="Lato"/>
                <a:ea typeface="Lato"/>
                <a:cs typeface="Lato"/>
                <a:sym typeface="Lato"/>
              </a:rPr>
              <a:t> rather than </a:t>
            </a:r>
            <a:r>
              <a:rPr lang="en-GB">
                <a:solidFill>
                  <a:srgbClr val="FFFFFF"/>
                </a:solidFill>
                <a:latin typeface="Lato"/>
                <a:ea typeface="Lato"/>
                <a:cs typeface="Lato"/>
                <a:sym typeface="Lato"/>
              </a:rPr>
              <a:t>filling the envelope to its shape</a:t>
            </a:r>
            <a:endParaRPr>
              <a:solidFill>
                <a:srgbClr val="FFFFFF"/>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2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3D Printed P</a:t>
            </a:r>
            <a:r>
              <a:rPr lang="en-GB"/>
              <a:t>arts</a:t>
            </a:r>
            <a:r>
              <a:rPr lang="en-GB"/>
              <a:t> Meet Size Specifications</a:t>
            </a:r>
            <a:endParaRPr/>
          </a:p>
        </p:txBody>
      </p:sp>
      <p:sp>
        <p:nvSpPr>
          <p:cNvPr id="262" name="Google Shape;262;p26"/>
          <p:cNvSpPr txBox="1"/>
          <p:nvPr>
            <p:ph idx="1" type="body"/>
          </p:nvPr>
        </p:nvSpPr>
        <p:spPr>
          <a:xfrm>
            <a:off x="321225" y="4215950"/>
            <a:ext cx="8030700" cy="6522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1200"/>
              </a:spcAft>
              <a:buNone/>
            </a:pPr>
            <a:r>
              <a:rPr lang="en-GB"/>
              <a:t>Conclusion: Ultrasonic mount, servo bracket, and gondola meet size specifications and should be able to hold required parts. Stress testing on the servo bracket needs to be done to insure structural integrity.</a:t>
            </a:r>
            <a:endParaRPr/>
          </a:p>
        </p:txBody>
      </p:sp>
      <p:sp>
        <p:nvSpPr>
          <p:cNvPr id="263" name="Google Shape;263;p26"/>
          <p:cNvSpPr txBox="1"/>
          <p:nvPr/>
        </p:nvSpPr>
        <p:spPr>
          <a:xfrm>
            <a:off x="7860650" y="102075"/>
            <a:ext cx="109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00"/>
                </a:solidFill>
                <a:latin typeface="Lato"/>
                <a:ea typeface="Lato"/>
                <a:cs typeface="Lato"/>
                <a:sym typeface="Lato"/>
              </a:rPr>
              <a:t>In Progress</a:t>
            </a:r>
            <a:endParaRPr>
              <a:solidFill>
                <a:srgbClr val="FFFF00"/>
              </a:solidFill>
              <a:latin typeface="Lato"/>
              <a:ea typeface="Lato"/>
              <a:cs typeface="Lato"/>
              <a:sym typeface="Lato"/>
            </a:endParaRPr>
          </a:p>
        </p:txBody>
      </p:sp>
      <p:sp>
        <p:nvSpPr>
          <p:cNvPr id="264" name="Google Shape;264;p26"/>
          <p:cNvSpPr txBox="1"/>
          <p:nvPr/>
        </p:nvSpPr>
        <p:spPr>
          <a:xfrm>
            <a:off x="1290450" y="961450"/>
            <a:ext cx="6563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Requirements:</a:t>
            </a:r>
            <a:r>
              <a:rPr lang="en-GB">
                <a:solidFill>
                  <a:srgbClr val="FFFFFF"/>
                </a:solidFill>
                <a:latin typeface="Lato"/>
                <a:ea typeface="Lato"/>
                <a:cs typeface="Lato"/>
                <a:sym typeface="Lato"/>
              </a:rPr>
              <a:t> 3D printed parts must hold specified electronic components</a:t>
            </a:r>
            <a:endParaRPr>
              <a:solidFill>
                <a:srgbClr val="FFFFFF"/>
              </a:solidFill>
              <a:latin typeface="Lato"/>
              <a:ea typeface="Lato"/>
              <a:cs typeface="Lato"/>
              <a:sym typeface="Lato"/>
            </a:endParaRPr>
          </a:p>
        </p:txBody>
      </p:sp>
      <p:pic>
        <p:nvPicPr>
          <p:cNvPr id="265" name="Google Shape;265;p26"/>
          <p:cNvPicPr preferRelativeResize="0"/>
          <p:nvPr/>
        </p:nvPicPr>
        <p:blipFill rotWithShape="1">
          <a:blip r:embed="rId3">
            <a:alphaModFix/>
          </a:blip>
          <a:srcRect b="7385" l="30826" r="20992" t="15679"/>
          <a:stretch/>
        </p:blipFill>
        <p:spPr>
          <a:xfrm rot="-5400000">
            <a:off x="922400" y="935851"/>
            <a:ext cx="1064974" cy="2267325"/>
          </a:xfrm>
          <a:prstGeom prst="rect">
            <a:avLst/>
          </a:prstGeom>
          <a:noFill/>
          <a:ln>
            <a:noFill/>
          </a:ln>
        </p:spPr>
      </p:pic>
      <p:pic>
        <p:nvPicPr>
          <p:cNvPr id="266" name="Google Shape;266;p26"/>
          <p:cNvPicPr preferRelativeResize="0"/>
          <p:nvPr/>
        </p:nvPicPr>
        <p:blipFill rotWithShape="1">
          <a:blip r:embed="rId4">
            <a:alphaModFix/>
          </a:blip>
          <a:srcRect b="0" l="23236" r="17532" t="14221"/>
          <a:stretch/>
        </p:blipFill>
        <p:spPr>
          <a:xfrm>
            <a:off x="2918026" y="1537025"/>
            <a:ext cx="1822075" cy="1978952"/>
          </a:xfrm>
          <a:prstGeom prst="rect">
            <a:avLst/>
          </a:prstGeom>
          <a:noFill/>
          <a:ln>
            <a:noFill/>
          </a:ln>
        </p:spPr>
      </p:pic>
      <p:pic>
        <p:nvPicPr>
          <p:cNvPr id="267" name="Google Shape;267;p26"/>
          <p:cNvPicPr preferRelativeResize="0"/>
          <p:nvPr/>
        </p:nvPicPr>
        <p:blipFill>
          <a:blip r:embed="rId5">
            <a:alphaModFix/>
          </a:blip>
          <a:stretch>
            <a:fillRect/>
          </a:stretch>
        </p:blipFill>
        <p:spPr>
          <a:xfrm>
            <a:off x="5526925" y="1491775"/>
            <a:ext cx="2759250" cy="2069449"/>
          </a:xfrm>
          <a:prstGeom prst="rect">
            <a:avLst/>
          </a:prstGeom>
          <a:noFill/>
          <a:ln>
            <a:noFill/>
          </a:ln>
        </p:spPr>
      </p:pic>
      <p:sp>
        <p:nvSpPr>
          <p:cNvPr id="268" name="Google Shape;268;p26"/>
          <p:cNvSpPr txBox="1"/>
          <p:nvPr/>
        </p:nvSpPr>
        <p:spPr>
          <a:xfrm>
            <a:off x="280775" y="2675950"/>
            <a:ext cx="2267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Ultrasonic mount m</a:t>
            </a:r>
            <a:r>
              <a:rPr lang="en-GB">
                <a:solidFill>
                  <a:srgbClr val="FFFFFF"/>
                </a:solidFill>
                <a:latin typeface="Lato"/>
                <a:ea typeface="Lato"/>
                <a:cs typeface="Lato"/>
                <a:sym typeface="Lato"/>
              </a:rPr>
              <a:t>easured</a:t>
            </a:r>
            <a:r>
              <a:rPr lang="en-GB">
                <a:solidFill>
                  <a:srgbClr val="FFFFFF"/>
                </a:solidFill>
                <a:latin typeface="Lato"/>
                <a:ea typeface="Lato"/>
                <a:cs typeface="Lato"/>
                <a:sym typeface="Lato"/>
              </a:rPr>
              <a:t> with calipers</a:t>
            </a:r>
            <a:endParaRPr>
              <a:solidFill>
                <a:srgbClr val="FFFFFF"/>
              </a:solidFill>
              <a:latin typeface="Lato"/>
              <a:ea typeface="Lato"/>
              <a:cs typeface="Lato"/>
              <a:sym typeface="Lato"/>
            </a:endParaRPr>
          </a:p>
        </p:txBody>
      </p:sp>
      <p:sp>
        <p:nvSpPr>
          <p:cNvPr id="269" name="Google Shape;269;p26"/>
          <p:cNvSpPr txBox="1"/>
          <p:nvPr/>
        </p:nvSpPr>
        <p:spPr>
          <a:xfrm>
            <a:off x="2918025" y="3503300"/>
            <a:ext cx="20463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Servo Bracket</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measured with calipers</a:t>
            </a:r>
            <a:endParaRPr>
              <a:solidFill>
                <a:srgbClr val="FFFFFF"/>
              </a:solidFill>
              <a:latin typeface="Lato"/>
              <a:ea typeface="Lato"/>
              <a:cs typeface="Lato"/>
              <a:sym typeface="Lato"/>
            </a:endParaRPr>
          </a:p>
        </p:txBody>
      </p:sp>
      <p:sp>
        <p:nvSpPr>
          <p:cNvPr id="270" name="Google Shape;270;p26"/>
          <p:cNvSpPr txBox="1"/>
          <p:nvPr/>
        </p:nvSpPr>
        <p:spPr>
          <a:xfrm>
            <a:off x="5847875" y="3515975"/>
            <a:ext cx="2267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Gondola</a:t>
            </a:r>
            <a:endParaRPr>
              <a:solidFill>
                <a:srgbClr val="FFFFFF"/>
              </a:solidFill>
              <a:latin typeface="Lato"/>
              <a:ea typeface="Lato"/>
              <a:cs typeface="Lato"/>
              <a:sym typeface="Lato"/>
            </a:endParaRPr>
          </a:p>
          <a:p>
            <a:pPr indent="0" lvl="0" marL="0" rtl="0" algn="l">
              <a:spcBef>
                <a:spcPts val="0"/>
              </a:spcBef>
              <a:spcAft>
                <a:spcPts val="0"/>
              </a:spcAft>
              <a:buNone/>
            </a:pPr>
            <a:r>
              <a:rPr lang="en-GB">
                <a:solidFill>
                  <a:srgbClr val="FFFFFF"/>
                </a:solidFill>
                <a:latin typeface="Lato"/>
                <a:ea typeface="Lato"/>
                <a:cs typeface="Lato"/>
                <a:sym typeface="Lato"/>
              </a:rPr>
              <a:t>measured with rulers</a:t>
            </a:r>
            <a:endParaRPr>
              <a:solidFill>
                <a:srgbClr val="FFFFFF"/>
              </a:solidFill>
              <a:latin typeface="Lato"/>
              <a:ea typeface="Lato"/>
              <a:cs typeface="Lato"/>
              <a:sym typeface="Lato"/>
            </a:endParaRPr>
          </a:p>
        </p:txBody>
      </p:sp>
      <p:cxnSp>
        <p:nvCxnSpPr>
          <p:cNvPr id="271" name="Google Shape;271;p26"/>
          <p:cNvCxnSpPr/>
          <p:nvPr/>
        </p:nvCxnSpPr>
        <p:spPr>
          <a:xfrm flipH="1" rot="10800000">
            <a:off x="484100" y="2057525"/>
            <a:ext cx="732900" cy="6600"/>
          </a:xfrm>
          <a:prstGeom prst="straightConnector1">
            <a:avLst/>
          </a:prstGeom>
          <a:noFill/>
          <a:ln cap="flat" cmpd="sng" w="9525">
            <a:solidFill>
              <a:srgbClr val="FF0000"/>
            </a:solidFill>
            <a:prstDash val="solid"/>
            <a:round/>
            <a:headEnd len="med" w="med" type="diamond"/>
            <a:tailEnd len="med" w="med" type="diamond"/>
          </a:ln>
        </p:spPr>
      </p:cxnSp>
      <p:sp>
        <p:nvSpPr>
          <p:cNvPr id="272" name="Google Shape;272;p26"/>
          <p:cNvSpPr txBox="1"/>
          <p:nvPr/>
        </p:nvSpPr>
        <p:spPr>
          <a:xfrm>
            <a:off x="750775" y="1979900"/>
            <a:ext cx="726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FF0000"/>
                </a:solidFill>
                <a:latin typeface="Lato"/>
                <a:ea typeface="Lato"/>
                <a:cs typeface="Lato"/>
                <a:sym typeface="Lato"/>
              </a:rPr>
              <a:t>46mm</a:t>
            </a:r>
            <a:endParaRPr sz="1000">
              <a:solidFill>
                <a:srgbClr val="FF0000"/>
              </a:solidFill>
              <a:latin typeface="Lato"/>
              <a:ea typeface="Lato"/>
              <a:cs typeface="Lato"/>
              <a:sym typeface="Lato"/>
            </a:endParaRPr>
          </a:p>
        </p:txBody>
      </p:sp>
      <p:cxnSp>
        <p:nvCxnSpPr>
          <p:cNvPr id="273" name="Google Shape;273;p26"/>
          <p:cNvCxnSpPr/>
          <p:nvPr/>
        </p:nvCxnSpPr>
        <p:spPr>
          <a:xfrm>
            <a:off x="806825" y="1869150"/>
            <a:ext cx="0" cy="376500"/>
          </a:xfrm>
          <a:prstGeom prst="straightConnector1">
            <a:avLst/>
          </a:prstGeom>
          <a:noFill/>
          <a:ln cap="flat" cmpd="sng" w="9525">
            <a:solidFill>
              <a:srgbClr val="0000FF"/>
            </a:solidFill>
            <a:prstDash val="solid"/>
            <a:round/>
            <a:headEnd len="med" w="med" type="diamond"/>
            <a:tailEnd len="med" w="med" type="diamond"/>
          </a:ln>
        </p:spPr>
      </p:cxnSp>
      <p:sp>
        <p:nvSpPr>
          <p:cNvPr id="274" name="Google Shape;274;p26"/>
          <p:cNvSpPr txBox="1"/>
          <p:nvPr/>
        </p:nvSpPr>
        <p:spPr>
          <a:xfrm>
            <a:off x="750775" y="1775000"/>
            <a:ext cx="7263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0000FF"/>
                </a:solidFill>
                <a:latin typeface="Lato"/>
                <a:ea typeface="Lato"/>
                <a:cs typeface="Lato"/>
                <a:sym typeface="Lato"/>
              </a:rPr>
              <a:t>22mm</a:t>
            </a:r>
            <a:endParaRPr sz="1000">
              <a:solidFill>
                <a:srgbClr val="0000FF"/>
              </a:solidFill>
              <a:latin typeface="Lato"/>
              <a:ea typeface="Lato"/>
              <a:cs typeface="Lato"/>
              <a:sym typeface="Lato"/>
            </a:endParaRPr>
          </a:p>
        </p:txBody>
      </p:sp>
      <p:cxnSp>
        <p:nvCxnSpPr>
          <p:cNvPr id="275" name="Google Shape;275;p26"/>
          <p:cNvCxnSpPr/>
          <p:nvPr/>
        </p:nvCxnSpPr>
        <p:spPr>
          <a:xfrm flipH="1">
            <a:off x="3805475" y="1775000"/>
            <a:ext cx="504300" cy="1156500"/>
          </a:xfrm>
          <a:prstGeom prst="straightConnector1">
            <a:avLst/>
          </a:prstGeom>
          <a:noFill/>
          <a:ln cap="flat" cmpd="sng" w="9525">
            <a:solidFill>
              <a:srgbClr val="FF0000"/>
            </a:solidFill>
            <a:prstDash val="solid"/>
            <a:round/>
            <a:headEnd len="med" w="med" type="diamond"/>
            <a:tailEnd len="med" w="med" type="diamond"/>
          </a:ln>
        </p:spPr>
      </p:cxnSp>
      <p:sp>
        <p:nvSpPr>
          <p:cNvPr id="276" name="Google Shape;276;p26"/>
          <p:cNvSpPr txBox="1"/>
          <p:nvPr/>
        </p:nvSpPr>
        <p:spPr>
          <a:xfrm>
            <a:off x="3980275" y="2164675"/>
            <a:ext cx="5514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FF0000"/>
                </a:solidFill>
                <a:latin typeface="Lato"/>
                <a:ea typeface="Lato"/>
                <a:cs typeface="Lato"/>
                <a:sym typeface="Lato"/>
              </a:rPr>
              <a:t>59mm</a:t>
            </a:r>
            <a:endParaRPr sz="1000">
              <a:solidFill>
                <a:srgbClr val="FF0000"/>
              </a:solidFill>
              <a:latin typeface="Lato"/>
              <a:ea typeface="Lato"/>
              <a:cs typeface="Lato"/>
              <a:sym typeface="Lato"/>
            </a:endParaRPr>
          </a:p>
        </p:txBody>
      </p:sp>
      <p:cxnSp>
        <p:nvCxnSpPr>
          <p:cNvPr id="277" name="Google Shape;277;p26"/>
          <p:cNvCxnSpPr/>
          <p:nvPr/>
        </p:nvCxnSpPr>
        <p:spPr>
          <a:xfrm>
            <a:off x="3442450" y="2507875"/>
            <a:ext cx="591600" cy="215100"/>
          </a:xfrm>
          <a:prstGeom prst="straightConnector1">
            <a:avLst/>
          </a:prstGeom>
          <a:noFill/>
          <a:ln cap="flat" cmpd="sng" w="9525">
            <a:solidFill>
              <a:srgbClr val="0000FF"/>
            </a:solidFill>
            <a:prstDash val="solid"/>
            <a:round/>
            <a:headEnd len="med" w="med" type="diamond"/>
            <a:tailEnd len="med" w="med" type="diamond"/>
          </a:ln>
        </p:spPr>
      </p:cxnSp>
      <p:sp>
        <p:nvSpPr>
          <p:cNvPr id="278" name="Google Shape;278;p26"/>
          <p:cNvSpPr txBox="1"/>
          <p:nvPr/>
        </p:nvSpPr>
        <p:spPr>
          <a:xfrm rot="1137155">
            <a:off x="3396676" y="2572356"/>
            <a:ext cx="598549" cy="338506"/>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0000FF"/>
                </a:solidFill>
                <a:latin typeface="Lato"/>
                <a:ea typeface="Lato"/>
                <a:cs typeface="Lato"/>
                <a:sym typeface="Lato"/>
              </a:rPr>
              <a:t>29mm</a:t>
            </a:r>
            <a:endParaRPr sz="1000">
              <a:solidFill>
                <a:srgbClr val="0000FF"/>
              </a:solidFill>
              <a:latin typeface="Lato"/>
              <a:ea typeface="Lato"/>
              <a:cs typeface="Lato"/>
              <a:sym typeface="Lato"/>
            </a:endParaRPr>
          </a:p>
        </p:txBody>
      </p:sp>
      <p:cxnSp>
        <p:nvCxnSpPr>
          <p:cNvPr id="279" name="Google Shape;279;p26"/>
          <p:cNvCxnSpPr/>
          <p:nvPr/>
        </p:nvCxnSpPr>
        <p:spPr>
          <a:xfrm>
            <a:off x="3576925" y="2339800"/>
            <a:ext cx="87300" cy="33600"/>
          </a:xfrm>
          <a:prstGeom prst="straightConnector1">
            <a:avLst/>
          </a:prstGeom>
          <a:noFill/>
          <a:ln cap="flat" cmpd="sng" w="9525">
            <a:solidFill>
              <a:srgbClr val="674EA7"/>
            </a:solidFill>
            <a:prstDash val="solid"/>
            <a:round/>
            <a:headEnd len="med" w="med" type="none"/>
            <a:tailEnd len="med" w="med" type="none"/>
          </a:ln>
        </p:spPr>
      </p:cxnSp>
      <p:sp>
        <p:nvSpPr>
          <p:cNvPr id="280" name="Google Shape;280;p26"/>
          <p:cNvSpPr txBox="1"/>
          <p:nvPr/>
        </p:nvSpPr>
        <p:spPr>
          <a:xfrm>
            <a:off x="3316150" y="2062763"/>
            <a:ext cx="759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674EA7"/>
                </a:solidFill>
                <a:latin typeface="Lato"/>
                <a:ea typeface="Lato"/>
                <a:cs typeface="Lato"/>
                <a:sym typeface="Lato"/>
              </a:rPr>
              <a:t>4.2mm</a:t>
            </a:r>
            <a:endParaRPr sz="1000">
              <a:solidFill>
                <a:srgbClr val="674EA7"/>
              </a:solidFill>
              <a:latin typeface="Lato"/>
              <a:ea typeface="Lato"/>
              <a:cs typeface="Lato"/>
              <a:sym typeface="Lato"/>
            </a:endParaRPr>
          </a:p>
        </p:txBody>
      </p:sp>
      <p:cxnSp>
        <p:nvCxnSpPr>
          <p:cNvPr id="281" name="Google Shape;281;p26"/>
          <p:cNvCxnSpPr/>
          <p:nvPr/>
        </p:nvCxnSpPr>
        <p:spPr>
          <a:xfrm flipH="1" rot="10800000">
            <a:off x="3966875" y="1701050"/>
            <a:ext cx="93900" cy="228600"/>
          </a:xfrm>
          <a:prstGeom prst="straightConnector1">
            <a:avLst/>
          </a:prstGeom>
          <a:noFill/>
          <a:ln cap="flat" cmpd="sng" w="9525">
            <a:solidFill>
              <a:srgbClr val="741B47"/>
            </a:solidFill>
            <a:prstDash val="solid"/>
            <a:round/>
            <a:headEnd len="med" w="med" type="diamond"/>
            <a:tailEnd len="med" w="med" type="diamond"/>
          </a:ln>
        </p:spPr>
      </p:cxnSp>
      <p:sp>
        <p:nvSpPr>
          <p:cNvPr id="282" name="Google Shape;282;p26"/>
          <p:cNvSpPr txBox="1"/>
          <p:nvPr/>
        </p:nvSpPr>
        <p:spPr>
          <a:xfrm>
            <a:off x="3583725" y="1641188"/>
            <a:ext cx="9480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rgbClr val="741B47"/>
                </a:solidFill>
                <a:latin typeface="Lato"/>
                <a:ea typeface="Lato"/>
                <a:cs typeface="Lato"/>
                <a:sym typeface="Lato"/>
              </a:rPr>
              <a:t>9mm</a:t>
            </a:r>
            <a:endParaRPr sz="1000">
              <a:solidFill>
                <a:srgbClr val="741B47"/>
              </a:solidFill>
              <a:latin typeface="Lato"/>
              <a:ea typeface="Lato"/>
              <a:cs typeface="Lato"/>
              <a:sym typeface="Lato"/>
            </a:endParaRPr>
          </a:p>
        </p:txBody>
      </p:sp>
      <p:cxnSp>
        <p:nvCxnSpPr>
          <p:cNvPr id="283" name="Google Shape;283;p26"/>
          <p:cNvCxnSpPr/>
          <p:nvPr/>
        </p:nvCxnSpPr>
        <p:spPr>
          <a:xfrm flipH="1" rot="10800000">
            <a:off x="6172200" y="3079350"/>
            <a:ext cx="1687500" cy="195000"/>
          </a:xfrm>
          <a:prstGeom prst="straightConnector1">
            <a:avLst/>
          </a:prstGeom>
          <a:noFill/>
          <a:ln cap="flat" cmpd="sng" w="9525">
            <a:solidFill>
              <a:srgbClr val="FF0000"/>
            </a:solidFill>
            <a:prstDash val="solid"/>
            <a:round/>
            <a:headEnd len="med" w="med" type="diamond"/>
            <a:tailEnd len="med" w="med" type="diamond"/>
          </a:ln>
        </p:spPr>
      </p:cxnSp>
      <p:sp>
        <p:nvSpPr>
          <p:cNvPr id="284" name="Google Shape;284;p26"/>
          <p:cNvSpPr txBox="1"/>
          <p:nvPr/>
        </p:nvSpPr>
        <p:spPr>
          <a:xfrm>
            <a:off x="6629400" y="3161025"/>
            <a:ext cx="90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0000"/>
                </a:solidFill>
                <a:latin typeface="Lato"/>
                <a:ea typeface="Lato"/>
                <a:cs typeface="Lato"/>
                <a:sym typeface="Lato"/>
              </a:rPr>
              <a:t>155mm</a:t>
            </a:r>
            <a:endParaRPr>
              <a:solidFill>
                <a:srgbClr val="FF0000"/>
              </a:solidFill>
              <a:latin typeface="Lato"/>
              <a:ea typeface="Lato"/>
              <a:cs typeface="Lato"/>
              <a:sym typeface="Lato"/>
            </a:endParaRPr>
          </a:p>
        </p:txBody>
      </p:sp>
      <p:cxnSp>
        <p:nvCxnSpPr>
          <p:cNvPr id="285" name="Google Shape;285;p26"/>
          <p:cNvCxnSpPr/>
          <p:nvPr/>
        </p:nvCxnSpPr>
        <p:spPr>
          <a:xfrm flipH="1">
            <a:off x="7763375" y="2474250"/>
            <a:ext cx="13500" cy="625200"/>
          </a:xfrm>
          <a:prstGeom prst="straightConnector1">
            <a:avLst/>
          </a:prstGeom>
          <a:noFill/>
          <a:ln cap="flat" cmpd="sng" w="9525">
            <a:solidFill>
              <a:srgbClr val="0000FF"/>
            </a:solidFill>
            <a:prstDash val="solid"/>
            <a:round/>
            <a:headEnd len="med" w="med" type="diamond"/>
            <a:tailEnd len="med" w="med" type="diamond"/>
          </a:ln>
        </p:spPr>
      </p:cxnSp>
      <p:sp>
        <p:nvSpPr>
          <p:cNvPr id="286" name="Google Shape;286;p26"/>
          <p:cNvSpPr txBox="1"/>
          <p:nvPr/>
        </p:nvSpPr>
        <p:spPr>
          <a:xfrm>
            <a:off x="7729825" y="2541500"/>
            <a:ext cx="726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00FF"/>
                </a:solidFill>
                <a:latin typeface="Lato"/>
                <a:ea typeface="Lato"/>
                <a:cs typeface="Lato"/>
                <a:sym typeface="Lato"/>
              </a:rPr>
              <a:t>60mm</a:t>
            </a:r>
            <a:endParaRPr>
              <a:solidFill>
                <a:srgbClr val="0000FF"/>
              </a:solidFill>
              <a:latin typeface="Lato"/>
              <a:ea typeface="Lato"/>
              <a:cs typeface="Lato"/>
              <a:sym typeface="La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 name="Shape 290"/>
        <p:cNvGrpSpPr/>
        <p:nvPr/>
      </p:nvGrpSpPr>
      <p:grpSpPr>
        <a:xfrm>
          <a:off x="0" y="0"/>
          <a:ext cx="0" cy="0"/>
          <a:chOff x="0" y="0"/>
          <a:chExt cx="0" cy="0"/>
        </a:xfrm>
      </p:grpSpPr>
      <p:sp>
        <p:nvSpPr>
          <p:cNvPr id="291" name="Google Shape;291;p27"/>
          <p:cNvSpPr txBox="1"/>
          <p:nvPr>
            <p:ph type="title"/>
          </p:nvPr>
        </p:nvSpPr>
        <p:spPr>
          <a:xfrm>
            <a:off x="1297500" y="3399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Component Mass is Within the Weight Budget</a:t>
            </a:r>
            <a:endParaRPr/>
          </a:p>
        </p:txBody>
      </p:sp>
      <p:sp>
        <p:nvSpPr>
          <p:cNvPr id="292" name="Google Shape;292;p27"/>
          <p:cNvSpPr txBox="1"/>
          <p:nvPr>
            <p:ph idx="1" type="body"/>
          </p:nvPr>
        </p:nvSpPr>
        <p:spPr>
          <a:xfrm>
            <a:off x="1297500" y="4209900"/>
            <a:ext cx="7038900" cy="765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Conclusion: The errors in the estimated weight budget </a:t>
            </a:r>
            <a:r>
              <a:rPr lang="en-GB"/>
              <a:t>average</a:t>
            </a:r>
            <a:r>
              <a:rPr lang="en-GB"/>
              <a:t> out giving an actual system weight of 3.44N which meets our </a:t>
            </a:r>
            <a:r>
              <a:rPr lang="en-GB"/>
              <a:t>technical</a:t>
            </a:r>
            <a:r>
              <a:rPr lang="en-GB"/>
              <a:t> requirement.</a:t>
            </a:r>
            <a:endParaRPr/>
          </a:p>
        </p:txBody>
      </p:sp>
      <p:sp>
        <p:nvSpPr>
          <p:cNvPr id="293" name="Google Shape;293;p27"/>
          <p:cNvSpPr txBox="1"/>
          <p:nvPr/>
        </p:nvSpPr>
        <p:spPr>
          <a:xfrm>
            <a:off x="1311100" y="853850"/>
            <a:ext cx="720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Requirement: System weight with payload should be &lt;5N when filled with 4m</a:t>
            </a:r>
            <a:r>
              <a:rPr baseline="30000" lang="en-GB">
                <a:solidFill>
                  <a:srgbClr val="FFFFFF"/>
                </a:solidFill>
                <a:latin typeface="Lato"/>
                <a:ea typeface="Lato"/>
                <a:cs typeface="Lato"/>
                <a:sym typeface="Lato"/>
              </a:rPr>
              <a:t>3</a:t>
            </a:r>
            <a:r>
              <a:rPr lang="en-GB">
                <a:solidFill>
                  <a:srgbClr val="FFFFFF"/>
                </a:solidFill>
                <a:latin typeface="Lato"/>
                <a:ea typeface="Lato"/>
                <a:cs typeface="Lato"/>
                <a:sym typeface="Lato"/>
              </a:rPr>
              <a:t> of helium</a:t>
            </a:r>
            <a:endParaRPr>
              <a:solidFill>
                <a:srgbClr val="FFFFFF"/>
              </a:solidFill>
              <a:latin typeface="Lato"/>
              <a:ea typeface="Lato"/>
              <a:cs typeface="Lato"/>
              <a:sym typeface="Lato"/>
            </a:endParaRPr>
          </a:p>
        </p:txBody>
      </p:sp>
      <p:sp>
        <p:nvSpPr>
          <p:cNvPr id="294" name="Google Shape;294;p27"/>
          <p:cNvSpPr txBox="1"/>
          <p:nvPr/>
        </p:nvSpPr>
        <p:spPr>
          <a:xfrm>
            <a:off x="1311100" y="1593500"/>
            <a:ext cx="6360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The final estimate weight budget estimated that the system weight with helium would be 4.56N</a:t>
            </a:r>
            <a:endParaRPr>
              <a:solidFill>
                <a:srgbClr val="FFFFFF"/>
              </a:solidFill>
              <a:latin typeface="Lato"/>
              <a:ea typeface="Lato"/>
              <a:cs typeface="Lato"/>
              <a:sym typeface="Lato"/>
            </a:endParaRPr>
          </a:p>
        </p:txBody>
      </p:sp>
      <p:sp>
        <p:nvSpPr>
          <p:cNvPr id="295" name="Google Shape;295;p27"/>
          <p:cNvSpPr txBox="1"/>
          <p:nvPr/>
        </p:nvSpPr>
        <p:spPr>
          <a:xfrm>
            <a:off x="1311100" y="3385800"/>
            <a:ext cx="63606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The current actual weight budget shows the system weight with helium would be 3.44N which is 1.15N less then the estimated weight</a:t>
            </a:r>
            <a:endParaRPr>
              <a:solidFill>
                <a:srgbClr val="FFFFFF"/>
              </a:solidFill>
              <a:latin typeface="Lato"/>
              <a:ea typeface="Lato"/>
              <a:cs typeface="Lato"/>
              <a:sym typeface="Lato"/>
            </a:endParaRPr>
          </a:p>
        </p:txBody>
      </p:sp>
      <p:sp>
        <p:nvSpPr>
          <p:cNvPr id="296" name="Google Shape;296;p27"/>
          <p:cNvSpPr txBox="1"/>
          <p:nvPr/>
        </p:nvSpPr>
        <p:spPr>
          <a:xfrm>
            <a:off x="7866525" y="80675"/>
            <a:ext cx="112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FF00"/>
                </a:solidFill>
                <a:latin typeface="Lato"/>
                <a:ea typeface="Lato"/>
                <a:cs typeface="Lato"/>
                <a:sym typeface="Lato"/>
              </a:rPr>
              <a:t>Complete</a:t>
            </a:r>
            <a:endParaRPr>
              <a:solidFill>
                <a:srgbClr val="00FF00"/>
              </a:solidFill>
              <a:latin typeface="Lato"/>
              <a:ea typeface="Lato"/>
              <a:cs typeface="Lato"/>
              <a:sym typeface="Lato"/>
            </a:endParaRPr>
          </a:p>
        </p:txBody>
      </p:sp>
      <p:pic>
        <p:nvPicPr>
          <p:cNvPr id="297" name="Google Shape;297;p27"/>
          <p:cNvPicPr preferRelativeResize="0"/>
          <p:nvPr/>
        </p:nvPicPr>
        <p:blipFill>
          <a:blip r:embed="rId3">
            <a:alphaModFix/>
          </a:blip>
          <a:stretch>
            <a:fillRect/>
          </a:stretch>
        </p:blipFill>
        <p:spPr>
          <a:xfrm>
            <a:off x="354100" y="2349175"/>
            <a:ext cx="8492818" cy="765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 name="Shape 301"/>
        <p:cNvGrpSpPr/>
        <p:nvPr/>
      </p:nvGrpSpPr>
      <p:grpSpPr>
        <a:xfrm>
          <a:off x="0" y="0"/>
          <a:ext cx="0" cy="0"/>
          <a:chOff x="0" y="0"/>
          <a:chExt cx="0" cy="0"/>
        </a:xfrm>
      </p:grpSpPr>
      <p:sp>
        <p:nvSpPr>
          <p:cNvPr id="302" name="Google Shape;302;p28"/>
          <p:cNvSpPr txBox="1"/>
          <p:nvPr>
            <p:ph type="title"/>
          </p:nvPr>
        </p:nvSpPr>
        <p:spPr>
          <a:xfrm>
            <a:off x="1297500" y="889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Software Design Subteam is Behind in Remote Controller Control </a:t>
            </a:r>
            <a:endParaRPr/>
          </a:p>
        </p:txBody>
      </p:sp>
      <p:sp>
        <p:nvSpPr>
          <p:cNvPr id="303" name="Google Shape;303;p28"/>
          <p:cNvSpPr txBox="1"/>
          <p:nvPr>
            <p:ph idx="1" type="body"/>
          </p:nvPr>
        </p:nvSpPr>
        <p:spPr>
          <a:xfrm>
            <a:off x="1297500" y="901775"/>
            <a:ext cx="7038900" cy="396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The following tasks will be presented in detail as forthcoming slides:</a:t>
            </a:r>
            <a:endParaRPr sz="1100"/>
          </a:p>
          <a:p>
            <a:pPr indent="0" lvl="0" marL="0" rtl="0" algn="l">
              <a:spcBef>
                <a:spcPts val="1200"/>
              </a:spcBef>
              <a:spcAft>
                <a:spcPts val="0"/>
              </a:spcAft>
              <a:buNone/>
            </a:pPr>
            <a:r>
              <a:rPr lang="en-GB" sz="1100"/>
              <a:t>Milestones: </a:t>
            </a:r>
            <a:endParaRPr sz="1100"/>
          </a:p>
          <a:p>
            <a:pPr indent="-298450" lvl="0" marL="457200" rtl="0" algn="l">
              <a:spcBef>
                <a:spcPts val="0"/>
              </a:spcBef>
              <a:spcAft>
                <a:spcPts val="0"/>
              </a:spcAft>
              <a:buSzPts val="1100"/>
              <a:buChar char="●"/>
            </a:pPr>
            <a:r>
              <a:rPr lang="en-GB" sz="1100"/>
              <a:t>Noisy sensor readings in V-REP: </a:t>
            </a:r>
            <a:r>
              <a:rPr lang="en-GB" sz="1100">
                <a:solidFill>
                  <a:srgbClr val="00FF00"/>
                </a:solidFill>
              </a:rPr>
              <a:t>Complete</a:t>
            </a:r>
            <a:endParaRPr sz="1100">
              <a:solidFill>
                <a:srgbClr val="00FF00"/>
              </a:solidFill>
            </a:endParaRPr>
          </a:p>
          <a:p>
            <a:pPr indent="-298450" lvl="0" marL="457200" rtl="0" algn="l">
              <a:spcBef>
                <a:spcPts val="0"/>
              </a:spcBef>
              <a:spcAft>
                <a:spcPts val="0"/>
              </a:spcAft>
              <a:buSzPts val="1100"/>
              <a:buChar char="●"/>
            </a:pPr>
            <a:r>
              <a:rPr lang="en-GB" sz="1100"/>
              <a:t>Remote control</a:t>
            </a:r>
            <a:endParaRPr sz="1100"/>
          </a:p>
          <a:p>
            <a:pPr indent="-298450" lvl="1" marL="914400" rtl="0" algn="l">
              <a:spcBef>
                <a:spcPts val="0"/>
              </a:spcBef>
              <a:spcAft>
                <a:spcPts val="0"/>
              </a:spcAft>
              <a:buClr>
                <a:srgbClr val="FFFFFF"/>
              </a:buClr>
              <a:buSzPts val="1100"/>
              <a:buChar char="○"/>
            </a:pPr>
            <a:r>
              <a:rPr lang="en-GB">
                <a:solidFill>
                  <a:srgbClr val="FFFFFF"/>
                </a:solidFill>
              </a:rPr>
              <a:t>Servos and motors controlled by remote controller: </a:t>
            </a:r>
            <a:r>
              <a:rPr lang="en-GB">
                <a:solidFill>
                  <a:srgbClr val="FF0000"/>
                </a:solidFill>
              </a:rPr>
              <a:t>Incomplete, in progress, expected 5/10</a:t>
            </a:r>
            <a:endParaRPr>
              <a:solidFill>
                <a:srgbClr val="FF0000"/>
              </a:solidFill>
            </a:endParaRPr>
          </a:p>
          <a:p>
            <a:pPr indent="-298450" lvl="2" marL="1371600" rtl="0" algn="l">
              <a:spcBef>
                <a:spcPts val="0"/>
              </a:spcBef>
              <a:spcAft>
                <a:spcPts val="0"/>
              </a:spcAft>
              <a:buClr>
                <a:srgbClr val="FFFFFF"/>
              </a:buClr>
              <a:buSzPts val="1100"/>
              <a:buChar char="■"/>
            </a:pPr>
            <a:r>
              <a:rPr lang="en-GB" sz="1100">
                <a:solidFill>
                  <a:srgbClr val="FFFFFF"/>
                </a:solidFill>
              </a:rPr>
              <a:t>Delayed because of issues communicating with remote controller receiver, b</a:t>
            </a:r>
            <a:r>
              <a:rPr lang="en-GB">
                <a:solidFill>
                  <a:srgbClr val="FFFFFF"/>
                </a:solidFill>
              </a:rPr>
              <a:t>ut was resolved</a:t>
            </a:r>
            <a:endParaRPr sz="1100">
              <a:solidFill>
                <a:srgbClr val="FFFFFF"/>
              </a:solidFill>
            </a:endParaRPr>
          </a:p>
          <a:p>
            <a:pPr indent="-298450" lvl="2" marL="1371600" rtl="0" algn="l">
              <a:spcBef>
                <a:spcPts val="0"/>
              </a:spcBef>
              <a:spcAft>
                <a:spcPts val="0"/>
              </a:spcAft>
              <a:buClr>
                <a:srgbClr val="FFFFFF"/>
              </a:buClr>
              <a:buSzPts val="1100"/>
              <a:buChar char="■"/>
            </a:pPr>
            <a:r>
              <a:rPr lang="en-GB">
                <a:solidFill>
                  <a:srgbClr val="FFFFFF"/>
                </a:solidFill>
              </a:rPr>
              <a:t>Currently working on remote controller positioning servos and motors for basic inputs (forwards/backwards, up/down, left/right)</a:t>
            </a:r>
            <a:endParaRPr>
              <a:solidFill>
                <a:srgbClr val="FFFFFF"/>
              </a:solidFill>
            </a:endParaRPr>
          </a:p>
          <a:p>
            <a:pPr indent="-298450" lvl="1" marL="914400" rtl="0" algn="l">
              <a:spcBef>
                <a:spcPts val="0"/>
              </a:spcBef>
              <a:spcAft>
                <a:spcPts val="0"/>
              </a:spcAft>
              <a:buClr>
                <a:srgbClr val="FFFFFF"/>
              </a:buClr>
              <a:buSzPts val="1100"/>
              <a:buChar char="○"/>
            </a:pPr>
            <a:r>
              <a:rPr lang="en-GB">
                <a:solidFill>
                  <a:srgbClr val="FFFFFF"/>
                </a:solidFill>
              </a:rPr>
              <a:t>Closed loop remote control is designed and tested in MATLAB: </a:t>
            </a:r>
            <a:r>
              <a:rPr lang="en-GB">
                <a:solidFill>
                  <a:srgbClr val="00FF00"/>
                </a:solidFill>
              </a:rPr>
              <a:t>Complete</a:t>
            </a:r>
            <a:endParaRPr>
              <a:solidFill>
                <a:srgbClr val="000000"/>
              </a:solidFill>
            </a:endParaRPr>
          </a:p>
          <a:p>
            <a:pPr indent="-298450" lvl="1" marL="914400" rtl="0" algn="l">
              <a:spcBef>
                <a:spcPts val="0"/>
              </a:spcBef>
              <a:spcAft>
                <a:spcPts val="0"/>
              </a:spcAft>
              <a:buSzPts val="1100"/>
              <a:buChar char="○"/>
            </a:pPr>
            <a:r>
              <a:rPr lang="en-GB">
                <a:solidFill>
                  <a:srgbClr val="FFFFFF"/>
                </a:solidFill>
              </a:rPr>
              <a:t>Closed loop Control Simulated in VREP:</a:t>
            </a:r>
            <a:r>
              <a:rPr lang="en-GB">
                <a:solidFill>
                  <a:srgbClr val="00FF00"/>
                </a:solidFill>
              </a:rPr>
              <a:t> </a:t>
            </a:r>
            <a:r>
              <a:rPr lang="en-GB">
                <a:solidFill>
                  <a:srgbClr val="FFFF00"/>
                </a:solidFill>
              </a:rPr>
              <a:t>In Progress</a:t>
            </a:r>
            <a:endParaRPr>
              <a:solidFill>
                <a:srgbClr val="FFFF00"/>
              </a:solidFill>
            </a:endParaRPr>
          </a:p>
          <a:p>
            <a:pPr indent="-298450" lvl="0" marL="457200" rtl="0" algn="l">
              <a:spcBef>
                <a:spcPts val="0"/>
              </a:spcBef>
              <a:spcAft>
                <a:spcPts val="0"/>
              </a:spcAft>
              <a:buSzPts val="1100"/>
              <a:buChar char="●"/>
            </a:pPr>
            <a:r>
              <a:rPr lang="en-GB" sz="1100"/>
              <a:t>Autonomous control</a:t>
            </a:r>
            <a:endParaRPr sz="1100"/>
          </a:p>
          <a:p>
            <a:pPr indent="-298450" lvl="1" marL="914400" rtl="0" algn="l">
              <a:spcBef>
                <a:spcPts val="0"/>
              </a:spcBef>
              <a:spcAft>
                <a:spcPts val="0"/>
              </a:spcAft>
              <a:buSzPts val="1100"/>
              <a:buChar char="○"/>
            </a:pPr>
            <a:r>
              <a:rPr lang="en-GB"/>
              <a:t>Servos and motors controlled autonomously: </a:t>
            </a:r>
            <a:r>
              <a:rPr lang="en-GB">
                <a:solidFill>
                  <a:srgbClr val="FF0000"/>
                </a:solidFill>
              </a:rPr>
              <a:t>Incomplete</a:t>
            </a:r>
            <a:endParaRPr/>
          </a:p>
          <a:p>
            <a:pPr indent="-298450" lvl="2" marL="1371600" rtl="0" algn="l">
              <a:spcBef>
                <a:spcPts val="0"/>
              </a:spcBef>
              <a:spcAft>
                <a:spcPts val="0"/>
              </a:spcAft>
              <a:buSzPts val="1100"/>
              <a:buChar char="■"/>
            </a:pPr>
            <a:r>
              <a:rPr lang="en-GB"/>
              <a:t>Delayed because of remote control implementation</a:t>
            </a:r>
            <a:endParaRPr/>
          </a:p>
          <a:p>
            <a:pPr indent="-298450" lvl="1" marL="914400" rtl="0" algn="l">
              <a:spcBef>
                <a:spcPts val="0"/>
              </a:spcBef>
              <a:spcAft>
                <a:spcPts val="0"/>
              </a:spcAft>
              <a:buSzPts val="1100"/>
              <a:buChar char="○"/>
            </a:pPr>
            <a:r>
              <a:rPr lang="en-GB"/>
              <a:t>Auxiliary functions (auto takeoff/landing and large pitch/roll) designed in MATLAB: </a:t>
            </a:r>
            <a:r>
              <a:rPr lang="en-GB">
                <a:solidFill>
                  <a:srgbClr val="00FF00"/>
                </a:solidFill>
              </a:rPr>
              <a:t>Complete</a:t>
            </a:r>
            <a:endParaRPr>
              <a:solidFill>
                <a:srgbClr val="000000"/>
              </a:solidFill>
            </a:endParaRPr>
          </a:p>
          <a:p>
            <a:pPr indent="-298450" lvl="1" marL="914400" rtl="0" algn="l">
              <a:spcBef>
                <a:spcPts val="0"/>
              </a:spcBef>
              <a:spcAft>
                <a:spcPts val="0"/>
              </a:spcAft>
              <a:buSzPts val="1100"/>
              <a:buChar char="○"/>
            </a:pPr>
            <a:r>
              <a:rPr lang="en-GB">
                <a:solidFill>
                  <a:srgbClr val="FFFFFF"/>
                </a:solidFill>
              </a:rPr>
              <a:t>Autonomous control expected in simulation, but physical testing is now a stretch goal:</a:t>
            </a:r>
            <a:r>
              <a:rPr lang="en-GB">
                <a:solidFill>
                  <a:srgbClr val="000000"/>
                </a:solidFill>
              </a:rPr>
              <a:t> </a:t>
            </a:r>
            <a:r>
              <a:rPr lang="en-GB">
                <a:solidFill>
                  <a:srgbClr val="FF0000"/>
                </a:solidFill>
              </a:rPr>
              <a:t>Late/Modified</a:t>
            </a:r>
            <a:endParaRPr>
              <a:solidFill>
                <a:srgbClr val="FF0000"/>
              </a:solidFill>
            </a:endParaRPr>
          </a:p>
          <a:p>
            <a:pPr indent="0" lvl="0" marL="0" rtl="0" algn="l">
              <a:spcBef>
                <a:spcPts val="1200"/>
              </a:spcBef>
              <a:spcAft>
                <a:spcPts val="0"/>
              </a:spcAft>
              <a:buNone/>
            </a:pPr>
            <a:r>
              <a:rPr b="1" lang="en-GB" sz="1100"/>
              <a:t>Conclusion: </a:t>
            </a:r>
            <a:r>
              <a:rPr lang="en-GB" sz="1100"/>
              <a:t>Remote control is behind schedule but still expected to be done, but autonomous control is now only expected in simulation</a:t>
            </a:r>
            <a:endParaRPr sz="1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7" name="Shape 307"/>
        <p:cNvGrpSpPr/>
        <p:nvPr/>
      </p:nvGrpSpPr>
      <p:grpSpPr>
        <a:xfrm>
          <a:off x="0" y="0"/>
          <a:ext cx="0" cy="0"/>
          <a:chOff x="0" y="0"/>
          <a:chExt cx="0" cy="0"/>
        </a:xfrm>
      </p:grpSpPr>
      <p:sp>
        <p:nvSpPr>
          <p:cNvPr id="308" name="Google Shape;308;p29"/>
          <p:cNvSpPr txBox="1"/>
          <p:nvPr>
            <p:ph type="title"/>
          </p:nvPr>
        </p:nvSpPr>
        <p:spPr>
          <a:xfrm>
            <a:off x="1297500" y="1744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Noisy Sensor Readings </a:t>
            </a:r>
            <a:r>
              <a:rPr lang="en-GB"/>
              <a:t>Implemented </a:t>
            </a:r>
            <a:r>
              <a:rPr lang="en-GB"/>
              <a:t>into V-rep Simulation </a:t>
            </a:r>
            <a:endParaRPr/>
          </a:p>
        </p:txBody>
      </p:sp>
      <p:sp>
        <p:nvSpPr>
          <p:cNvPr id="309" name="Google Shape;309;p29"/>
          <p:cNvSpPr txBox="1"/>
          <p:nvPr>
            <p:ph idx="1" type="body"/>
          </p:nvPr>
        </p:nvSpPr>
        <p:spPr>
          <a:xfrm>
            <a:off x="1297500" y="1455900"/>
            <a:ext cx="7038900" cy="25713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Provided a variance and mean, the function outputs a</a:t>
            </a:r>
            <a:br>
              <a:rPr lang="en-GB"/>
            </a:br>
            <a:r>
              <a:rPr lang="en-GB"/>
              <a:t>random number following the gaussian curve</a:t>
            </a:r>
            <a:endParaRPr/>
          </a:p>
          <a:p>
            <a:pPr indent="-311150" lvl="0" marL="457200" rtl="0" algn="l">
              <a:spcBef>
                <a:spcPts val="0"/>
              </a:spcBef>
              <a:spcAft>
                <a:spcPts val="0"/>
              </a:spcAft>
              <a:buSzPts val="1300"/>
              <a:buChar char="●"/>
            </a:pPr>
            <a:r>
              <a:rPr lang="en-GB"/>
              <a:t>Variance determined by data sheets with the</a:t>
            </a:r>
            <a:br>
              <a:rPr lang="en-GB"/>
            </a:br>
            <a:r>
              <a:rPr lang="en-GB"/>
              <a:t>following values:</a:t>
            </a:r>
            <a:endParaRPr/>
          </a:p>
          <a:p>
            <a:pPr indent="-298450" lvl="1" marL="914400" rtl="0" algn="l">
              <a:spcBef>
                <a:spcPts val="0"/>
              </a:spcBef>
              <a:spcAft>
                <a:spcPts val="0"/>
              </a:spcAft>
              <a:buSzPts val="1100"/>
              <a:buChar char="○"/>
            </a:pPr>
            <a:r>
              <a:rPr lang="en-GB"/>
              <a:t>Barometer  : ± 0.4 kPa</a:t>
            </a:r>
            <a:endParaRPr/>
          </a:p>
          <a:p>
            <a:pPr indent="-298450" lvl="1" marL="914400" rtl="0" algn="l">
              <a:spcBef>
                <a:spcPts val="0"/>
              </a:spcBef>
              <a:spcAft>
                <a:spcPts val="0"/>
              </a:spcAft>
              <a:buSzPts val="1100"/>
              <a:buChar char="○"/>
            </a:pPr>
            <a:r>
              <a:rPr lang="en-GB"/>
              <a:t>GPS : ± 50m (CEP)</a:t>
            </a:r>
            <a:endParaRPr/>
          </a:p>
          <a:p>
            <a:pPr indent="-298450" lvl="1" marL="914400" rtl="0" algn="l">
              <a:spcBef>
                <a:spcPts val="0"/>
              </a:spcBef>
              <a:spcAft>
                <a:spcPts val="0"/>
              </a:spcAft>
              <a:buSzPts val="1100"/>
              <a:buChar char="○"/>
            </a:pPr>
            <a:r>
              <a:rPr lang="en-GB"/>
              <a:t>Ultrasonic</a:t>
            </a:r>
            <a:r>
              <a:rPr lang="en-GB"/>
              <a:t> : ± 3mm</a:t>
            </a:r>
            <a:endParaRPr/>
          </a:p>
          <a:p>
            <a:pPr indent="-298450" lvl="1" marL="914400" rtl="0" algn="l">
              <a:spcBef>
                <a:spcPts val="0"/>
              </a:spcBef>
              <a:spcAft>
                <a:spcPts val="0"/>
              </a:spcAft>
              <a:buSzPts val="1100"/>
              <a:buChar char="○"/>
            </a:pPr>
            <a:r>
              <a:rPr lang="en-GB"/>
              <a:t>IMU: ± 1.5%</a:t>
            </a:r>
            <a:endParaRPr/>
          </a:p>
          <a:p>
            <a:pPr indent="-311150" lvl="0" marL="457200" rtl="0" algn="l">
              <a:spcBef>
                <a:spcPts val="0"/>
              </a:spcBef>
              <a:spcAft>
                <a:spcPts val="0"/>
              </a:spcAft>
              <a:buSzPts val="1300"/>
              <a:buChar char="●"/>
            </a:pPr>
            <a:r>
              <a:rPr lang="en-GB"/>
              <a:t>Two standard deviations are recorded for each value </a:t>
            </a:r>
            <a:br>
              <a:rPr lang="en-GB"/>
            </a:br>
            <a:r>
              <a:rPr lang="en-GB"/>
              <a:t>m</a:t>
            </a:r>
            <a:r>
              <a:rPr lang="en-GB"/>
              <a:t>eaning pseudo noise provides values 95% of time within</a:t>
            </a:r>
            <a:br>
              <a:rPr lang="en-GB"/>
            </a:br>
            <a:r>
              <a:rPr lang="en-GB"/>
              <a:t>t</a:t>
            </a:r>
            <a:r>
              <a:rPr lang="en-GB"/>
              <a:t>he given values noise</a:t>
            </a:r>
            <a:endParaRPr/>
          </a:p>
        </p:txBody>
      </p:sp>
      <p:pic>
        <p:nvPicPr>
          <p:cNvPr id="310" name="Google Shape;310;p29"/>
          <p:cNvPicPr preferRelativeResize="0"/>
          <p:nvPr/>
        </p:nvPicPr>
        <p:blipFill>
          <a:blip r:embed="rId3">
            <a:alphaModFix/>
          </a:blip>
          <a:stretch>
            <a:fillRect/>
          </a:stretch>
        </p:blipFill>
        <p:spPr>
          <a:xfrm>
            <a:off x="6062125" y="740900"/>
            <a:ext cx="2726050" cy="3116501"/>
          </a:xfrm>
          <a:prstGeom prst="rect">
            <a:avLst/>
          </a:prstGeom>
          <a:noFill/>
          <a:ln>
            <a:noFill/>
          </a:ln>
        </p:spPr>
      </p:pic>
      <p:sp>
        <p:nvSpPr>
          <p:cNvPr id="311" name="Google Shape;311;p29"/>
          <p:cNvSpPr txBox="1"/>
          <p:nvPr/>
        </p:nvSpPr>
        <p:spPr>
          <a:xfrm>
            <a:off x="5631675" y="3827950"/>
            <a:ext cx="3341700" cy="600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900">
                <a:solidFill>
                  <a:schemeClr val="lt1"/>
                </a:solidFill>
                <a:latin typeface="Lato"/>
                <a:ea typeface="Lato"/>
                <a:cs typeface="Lato"/>
                <a:sym typeface="Lato"/>
              </a:rPr>
              <a:t>The following output was made through a print function to show normal distribution working given the function and arguments: </a:t>
            </a:r>
            <a:r>
              <a:rPr lang="en-GB" sz="900">
                <a:solidFill>
                  <a:schemeClr val="lt1"/>
                </a:solidFill>
                <a:latin typeface="Lato"/>
                <a:ea typeface="Lato"/>
                <a:cs typeface="Lato"/>
                <a:sym typeface="Lato"/>
              </a:rPr>
              <a:t>gaussian</a:t>
            </a:r>
            <a:r>
              <a:rPr lang="en-GB" sz="900">
                <a:solidFill>
                  <a:schemeClr val="lt1"/>
                </a:solidFill>
                <a:latin typeface="Lato"/>
                <a:ea typeface="Lato"/>
                <a:cs typeface="Lato"/>
                <a:sym typeface="Lato"/>
              </a:rPr>
              <a:t>(mean - 50, variance - 10)</a:t>
            </a:r>
            <a:endParaRPr sz="900">
              <a:solidFill>
                <a:schemeClr val="lt1"/>
              </a:solidFill>
              <a:latin typeface="Lato"/>
              <a:ea typeface="Lato"/>
              <a:cs typeface="Lato"/>
              <a:sym typeface="Lato"/>
            </a:endParaRPr>
          </a:p>
        </p:txBody>
      </p:sp>
      <p:sp>
        <p:nvSpPr>
          <p:cNvPr id="312" name="Google Shape;312;p29"/>
          <p:cNvSpPr txBox="1"/>
          <p:nvPr/>
        </p:nvSpPr>
        <p:spPr>
          <a:xfrm>
            <a:off x="1297500" y="4296725"/>
            <a:ext cx="64128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FFFFFF"/>
                </a:solidFill>
                <a:latin typeface="Lato"/>
                <a:ea typeface="Lato"/>
                <a:cs typeface="Lato"/>
                <a:sym typeface="Lato"/>
              </a:rPr>
              <a:t>Conclusion: Noisy sensor readings </a:t>
            </a:r>
            <a:r>
              <a:rPr lang="en-GB" sz="1300">
                <a:solidFill>
                  <a:srgbClr val="FFFFFF"/>
                </a:solidFill>
                <a:latin typeface="Lato"/>
                <a:ea typeface="Lato"/>
                <a:cs typeface="Lato"/>
                <a:sym typeface="Lato"/>
              </a:rPr>
              <a:t>output</a:t>
            </a:r>
            <a:r>
              <a:rPr lang="en-GB" sz="1300">
                <a:solidFill>
                  <a:srgbClr val="FFFFFF"/>
                </a:solidFill>
                <a:latin typeface="Lato"/>
                <a:ea typeface="Lato"/>
                <a:cs typeface="Lato"/>
                <a:sym typeface="Lato"/>
              </a:rPr>
              <a:t> the values </a:t>
            </a:r>
            <a:r>
              <a:rPr lang="en-GB" sz="1300">
                <a:solidFill>
                  <a:srgbClr val="FFFFFF"/>
                </a:solidFill>
                <a:latin typeface="Lato"/>
                <a:ea typeface="Lato"/>
                <a:cs typeface="Lato"/>
                <a:sym typeface="Lato"/>
              </a:rPr>
              <a:t>correctly </a:t>
            </a:r>
            <a:r>
              <a:rPr lang="en-GB" sz="1300">
                <a:solidFill>
                  <a:srgbClr val="FFFFFF"/>
                </a:solidFill>
                <a:latin typeface="Lato"/>
                <a:ea typeface="Lato"/>
                <a:cs typeface="Lato"/>
                <a:sym typeface="Lato"/>
              </a:rPr>
              <a:t>within the range provided with the given a provided constraints. However, since this function utilizes a built in random function, all random outputs are essentially pseudo random.</a:t>
            </a:r>
            <a:endParaRPr sz="1300">
              <a:solidFill>
                <a:srgbClr val="FFFFFF"/>
              </a:solidFill>
              <a:latin typeface="Lato"/>
              <a:ea typeface="Lato"/>
              <a:cs typeface="Lato"/>
              <a:sym typeface="Lato"/>
            </a:endParaRPr>
          </a:p>
        </p:txBody>
      </p:sp>
      <p:sp>
        <p:nvSpPr>
          <p:cNvPr id="313" name="Google Shape;313;p29"/>
          <p:cNvSpPr txBox="1"/>
          <p:nvPr>
            <p:ph idx="1" type="body"/>
          </p:nvPr>
        </p:nvSpPr>
        <p:spPr>
          <a:xfrm>
            <a:off x="1325800" y="9399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Goal: Account for error within sensor data by implementing </a:t>
            </a:r>
            <a:br>
              <a:rPr lang="en-GB"/>
            </a:br>
            <a:r>
              <a:rPr lang="en-GB"/>
              <a:t>n</a:t>
            </a:r>
            <a:r>
              <a:rPr lang="en-GB"/>
              <a:t>oise to simulate values a drone would actually find.</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7" name="Shape 317"/>
        <p:cNvGrpSpPr/>
        <p:nvPr/>
      </p:nvGrpSpPr>
      <p:grpSpPr>
        <a:xfrm>
          <a:off x="0" y="0"/>
          <a:ext cx="0" cy="0"/>
          <a:chOff x="0" y="0"/>
          <a:chExt cx="0" cy="0"/>
        </a:xfrm>
      </p:grpSpPr>
      <p:sp>
        <p:nvSpPr>
          <p:cNvPr id="318" name="Google Shape;318;p30"/>
          <p:cNvSpPr txBox="1"/>
          <p:nvPr>
            <p:ph type="title"/>
          </p:nvPr>
        </p:nvSpPr>
        <p:spPr>
          <a:xfrm>
            <a:off x="1297500" y="889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Remote Controller Receiver Protocol was Written for Raspberry Pi</a:t>
            </a:r>
            <a:endParaRPr/>
          </a:p>
        </p:txBody>
      </p:sp>
      <p:sp>
        <p:nvSpPr>
          <p:cNvPr id="319" name="Google Shape;319;p30"/>
          <p:cNvSpPr txBox="1"/>
          <p:nvPr>
            <p:ph idx="1" type="body"/>
          </p:nvPr>
        </p:nvSpPr>
        <p:spPr>
          <a:xfrm>
            <a:off x="1297500" y="957950"/>
            <a:ext cx="5883600" cy="4050900"/>
          </a:xfrm>
          <a:prstGeom prst="rect">
            <a:avLst/>
          </a:prstGeom>
        </p:spPr>
        <p:txBody>
          <a:bodyPr anchorCtr="0" anchor="t" bIns="91425" lIns="91425" spcFirstLastPara="1" rIns="91425" wrap="square" tIns="91425">
            <a:noAutofit/>
          </a:bodyPr>
          <a:lstStyle/>
          <a:p>
            <a:pPr indent="0" lvl="0" marL="0" rtl="0" algn="l">
              <a:lnSpc>
                <a:spcPct val="105000"/>
              </a:lnSpc>
              <a:spcBef>
                <a:spcPts val="0"/>
              </a:spcBef>
              <a:spcAft>
                <a:spcPts val="0"/>
              </a:spcAft>
              <a:buSzPts val="1018"/>
              <a:buNone/>
            </a:pPr>
            <a:r>
              <a:rPr b="1" lang="en-GB"/>
              <a:t>Goal:</a:t>
            </a:r>
            <a:r>
              <a:rPr lang="en-GB"/>
              <a:t> Configure Raspberry Pi to read from remote </a:t>
            </a:r>
            <a:r>
              <a:rPr lang="en-GB"/>
              <a:t>controller</a:t>
            </a:r>
            <a:r>
              <a:rPr lang="en-GB"/>
              <a:t> receiver</a:t>
            </a:r>
            <a:endParaRPr/>
          </a:p>
          <a:p>
            <a:pPr indent="-311150" lvl="0" marL="457200" rtl="0" algn="l">
              <a:lnSpc>
                <a:spcPct val="105000"/>
              </a:lnSpc>
              <a:spcBef>
                <a:spcPts val="1200"/>
              </a:spcBef>
              <a:spcAft>
                <a:spcPts val="0"/>
              </a:spcAft>
              <a:buSzPts val="1300"/>
              <a:buChar char="●"/>
            </a:pPr>
            <a:r>
              <a:rPr lang="en-GB"/>
              <a:t>Each input from remote controller is one channel to receiver</a:t>
            </a:r>
            <a:endParaRPr/>
          </a:p>
          <a:p>
            <a:pPr indent="-311150" lvl="1" marL="914400" rtl="0" algn="l">
              <a:lnSpc>
                <a:spcPct val="105000"/>
              </a:lnSpc>
              <a:spcBef>
                <a:spcPts val="0"/>
              </a:spcBef>
              <a:spcAft>
                <a:spcPts val="0"/>
              </a:spcAft>
              <a:buSzPts val="1300"/>
              <a:buChar char="○"/>
            </a:pPr>
            <a:r>
              <a:rPr lang="en-GB" sz="1300"/>
              <a:t>Throttle + yaw + pitch + roll + 4 switches + 2 dials = up to 10 channels</a:t>
            </a:r>
            <a:endParaRPr sz="1300"/>
          </a:p>
          <a:p>
            <a:pPr indent="-311150" lvl="1" marL="914400" rtl="0" algn="l">
              <a:lnSpc>
                <a:spcPct val="105000"/>
              </a:lnSpc>
              <a:spcBef>
                <a:spcPts val="0"/>
              </a:spcBef>
              <a:spcAft>
                <a:spcPts val="0"/>
              </a:spcAft>
              <a:buSzPts val="1300"/>
              <a:buChar char="○"/>
            </a:pPr>
            <a:r>
              <a:rPr lang="en-GB" sz="1300"/>
              <a:t>Potentially 10 different connections for 10 channel communication with remote controller</a:t>
            </a:r>
            <a:endParaRPr sz="1300"/>
          </a:p>
          <a:p>
            <a:pPr indent="-311150" lvl="0" marL="457200" rtl="0" algn="l">
              <a:lnSpc>
                <a:spcPct val="105000"/>
              </a:lnSpc>
              <a:spcBef>
                <a:spcPts val="0"/>
              </a:spcBef>
              <a:spcAft>
                <a:spcPts val="0"/>
              </a:spcAft>
              <a:buSzPts val="1300"/>
              <a:buChar char="●"/>
            </a:pPr>
            <a:r>
              <a:rPr lang="en-GB"/>
              <a:t>Receiver can use special </a:t>
            </a:r>
            <a:r>
              <a:rPr lang="en-GB"/>
              <a:t>protocol</a:t>
            </a:r>
            <a:r>
              <a:rPr lang="en-GB"/>
              <a:t> called SBUS (serial bus), an inverted UART signal, to send all inputs on a single line</a:t>
            </a:r>
            <a:endParaRPr/>
          </a:p>
          <a:p>
            <a:pPr indent="-311150" lvl="1" marL="914400" rtl="0" algn="l">
              <a:lnSpc>
                <a:spcPct val="105000"/>
              </a:lnSpc>
              <a:spcBef>
                <a:spcPts val="0"/>
              </a:spcBef>
              <a:spcAft>
                <a:spcPts val="0"/>
              </a:spcAft>
              <a:buSzPts val="1300"/>
              <a:buChar char="○"/>
            </a:pPr>
            <a:r>
              <a:rPr lang="en-GB" sz="1300"/>
              <a:t>Each SBUS payload is 1 byte, and each remote controller input is 11 bits, so a single remote controller input is broken up over 2 bytes</a:t>
            </a:r>
            <a:endParaRPr/>
          </a:p>
          <a:p>
            <a:pPr indent="0" lvl="0" marL="0" rtl="0" algn="l">
              <a:lnSpc>
                <a:spcPct val="105000"/>
              </a:lnSpc>
              <a:spcBef>
                <a:spcPts val="1200"/>
              </a:spcBef>
              <a:spcAft>
                <a:spcPts val="0"/>
              </a:spcAft>
              <a:buSzPts val="1018"/>
              <a:buNone/>
            </a:pPr>
            <a:r>
              <a:t/>
            </a:r>
            <a:endParaRPr/>
          </a:p>
          <a:p>
            <a:pPr indent="0" lvl="0" marL="0" rtl="0" algn="l">
              <a:lnSpc>
                <a:spcPct val="105000"/>
              </a:lnSpc>
              <a:spcBef>
                <a:spcPts val="1200"/>
              </a:spcBef>
              <a:spcAft>
                <a:spcPts val="1200"/>
              </a:spcAft>
              <a:buSzPts val="1018"/>
              <a:buNone/>
            </a:pPr>
            <a:r>
              <a:rPr b="1" lang="en-GB"/>
              <a:t>Conclusion: </a:t>
            </a:r>
            <a:r>
              <a:rPr lang="en-GB"/>
              <a:t>The remote controller receiver protocol has been written on the Raspberry Pi, and will be integrated into the system once the basic turning procedure has been implemented on the PIC32.</a:t>
            </a:r>
            <a:endParaRPr/>
          </a:p>
        </p:txBody>
      </p:sp>
      <p:pic>
        <p:nvPicPr>
          <p:cNvPr id="320" name="Google Shape;320;p30"/>
          <p:cNvPicPr preferRelativeResize="0"/>
          <p:nvPr/>
        </p:nvPicPr>
        <p:blipFill>
          <a:blip r:embed="rId3">
            <a:alphaModFix/>
          </a:blip>
          <a:stretch>
            <a:fillRect/>
          </a:stretch>
        </p:blipFill>
        <p:spPr>
          <a:xfrm>
            <a:off x="7031025" y="1210119"/>
            <a:ext cx="2016399" cy="3394832"/>
          </a:xfrm>
          <a:prstGeom prst="rect">
            <a:avLst/>
          </a:prstGeom>
          <a:noFill/>
          <a:ln>
            <a:noFill/>
          </a:ln>
        </p:spPr>
      </p:pic>
      <p:sp>
        <p:nvSpPr>
          <p:cNvPr id="321" name="Google Shape;321;p30"/>
          <p:cNvSpPr txBox="1"/>
          <p:nvPr/>
        </p:nvSpPr>
        <p:spPr>
          <a:xfrm>
            <a:off x="7333225" y="4589175"/>
            <a:ext cx="17142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GB" sz="1100">
                <a:solidFill>
                  <a:srgbClr val="FFFFFF"/>
                </a:solidFill>
                <a:latin typeface="Lato"/>
                <a:ea typeface="Lato"/>
                <a:cs typeface="Lato"/>
                <a:sym typeface="Lato"/>
              </a:rPr>
              <a:t>SBUS </a:t>
            </a:r>
            <a:r>
              <a:rPr i="1" lang="en-GB" sz="1100">
                <a:solidFill>
                  <a:srgbClr val="FFFFFF"/>
                </a:solidFill>
                <a:latin typeface="Lato"/>
                <a:ea typeface="Lato"/>
                <a:cs typeface="Lato"/>
                <a:sym typeface="Lato"/>
              </a:rPr>
              <a:t>protocol</a:t>
            </a:r>
            <a:r>
              <a:rPr i="1" lang="en-GB" sz="1100">
                <a:solidFill>
                  <a:srgbClr val="FFFFFF"/>
                </a:solidFill>
                <a:latin typeface="Lato"/>
                <a:ea typeface="Lato"/>
                <a:cs typeface="Lato"/>
                <a:sym typeface="Lato"/>
              </a:rPr>
              <a:t> for remote controller receiver </a:t>
            </a:r>
            <a:endParaRPr i="1" sz="1100">
              <a:solidFill>
                <a:srgbClr val="FFFFFF"/>
              </a:solidFill>
              <a:latin typeface="Lato"/>
              <a:ea typeface="Lato"/>
              <a:cs typeface="Lato"/>
              <a:sym typeface="Lato"/>
            </a:endParaRPr>
          </a:p>
        </p:txBody>
      </p:sp>
      <p:sp>
        <p:nvSpPr>
          <p:cNvPr id="322" name="Google Shape;322;p30"/>
          <p:cNvSpPr txBox="1"/>
          <p:nvPr/>
        </p:nvSpPr>
        <p:spPr>
          <a:xfrm>
            <a:off x="8171325" y="4475"/>
            <a:ext cx="112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FF00"/>
                </a:solidFill>
                <a:latin typeface="Lato"/>
                <a:ea typeface="Lato"/>
                <a:cs typeface="Lato"/>
                <a:sym typeface="Lato"/>
              </a:rPr>
              <a:t>Complete</a:t>
            </a:r>
            <a:endParaRPr>
              <a:solidFill>
                <a:srgbClr val="00FF00"/>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31"/>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Remote Controlled Single Directional Flight is Currently Being Implemented on the PIC32</a:t>
            </a:r>
            <a:endParaRPr/>
          </a:p>
        </p:txBody>
      </p:sp>
      <p:sp>
        <p:nvSpPr>
          <p:cNvPr id="328" name="Google Shape;328;p31"/>
          <p:cNvSpPr txBox="1"/>
          <p:nvPr>
            <p:ph idx="1" type="body"/>
          </p:nvPr>
        </p:nvSpPr>
        <p:spPr>
          <a:xfrm>
            <a:off x="1297500" y="1567550"/>
            <a:ext cx="7200900" cy="3465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a:t>Goal: </a:t>
            </a:r>
            <a:r>
              <a:rPr lang="en-GB"/>
              <a:t>Map remote controller inputs on the PIC32 to servos and motors for single directional flight</a:t>
            </a:r>
            <a:endParaRPr/>
          </a:p>
          <a:p>
            <a:pPr indent="-311150" lvl="0" marL="457200" rtl="0" algn="l">
              <a:spcBef>
                <a:spcPts val="1200"/>
              </a:spcBef>
              <a:spcAft>
                <a:spcPts val="0"/>
              </a:spcAft>
              <a:buSzPts val="1300"/>
              <a:buChar char="●"/>
            </a:pPr>
            <a:r>
              <a:rPr lang="en-GB"/>
              <a:t>Before implementing multi-directional flight, single directional flight is being implemented (forwards/backwards, up/down, left/right)</a:t>
            </a:r>
            <a:endParaRPr/>
          </a:p>
          <a:p>
            <a:pPr indent="-311150" lvl="0" marL="457200" rtl="0" algn="l">
              <a:spcBef>
                <a:spcPts val="0"/>
              </a:spcBef>
              <a:spcAft>
                <a:spcPts val="0"/>
              </a:spcAft>
              <a:buSzPts val="1300"/>
              <a:buChar char="●"/>
            </a:pPr>
            <a:r>
              <a:rPr lang="en-GB"/>
              <a:t>Throttle, </a:t>
            </a:r>
            <a:r>
              <a:rPr lang="en-GB"/>
              <a:t>yaw</a:t>
            </a:r>
            <a:r>
              <a:rPr lang="en-GB"/>
              <a:t>, </a:t>
            </a:r>
            <a:r>
              <a:rPr lang="en-GB"/>
              <a:t>pitch</a:t>
            </a:r>
            <a:r>
              <a:rPr lang="en-GB"/>
              <a:t>, and roll commands from remote controller are values </a:t>
            </a:r>
            <a:r>
              <a:rPr lang="en-GB"/>
              <a:t>between</a:t>
            </a:r>
            <a:r>
              <a:rPr lang="en-GB"/>
              <a:t> -1 and 1 depending on remote controller stick direction and t</a:t>
            </a:r>
            <a:r>
              <a:rPr lang="en-GB"/>
              <a:t>ilt amount</a:t>
            </a:r>
            <a:endParaRPr/>
          </a:p>
          <a:p>
            <a:pPr indent="-311150" lvl="0" marL="457200" rtl="0" algn="l">
              <a:spcBef>
                <a:spcPts val="0"/>
              </a:spcBef>
              <a:spcAft>
                <a:spcPts val="0"/>
              </a:spcAft>
              <a:buSzPts val="1300"/>
              <a:buChar char="●"/>
            </a:pPr>
            <a:r>
              <a:rPr lang="en-GB"/>
              <a:t>Throttle is routed to motor speed, but yaw, pitch, and roll need to be routed to servos</a:t>
            </a:r>
            <a:endParaRPr/>
          </a:p>
          <a:p>
            <a:pPr indent="0" lvl="0" marL="457200" rtl="0" algn="l">
              <a:spcBef>
                <a:spcPts val="1200"/>
              </a:spcBef>
              <a:spcAft>
                <a:spcPts val="0"/>
              </a:spcAft>
              <a:buNone/>
            </a:pPr>
            <a:r>
              <a:t/>
            </a:r>
            <a:endParaRPr/>
          </a:p>
          <a:p>
            <a:pPr indent="0" lvl="0" marL="457200" rtl="0" algn="l">
              <a:spcBef>
                <a:spcPts val="1200"/>
              </a:spcBef>
              <a:spcAft>
                <a:spcPts val="0"/>
              </a:spcAft>
              <a:buNone/>
            </a:pPr>
            <a:r>
              <a:t/>
            </a:r>
            <a:endParaRPr/>
          </a:p>
          <a:p>
            <a:pPr indent="0" lvl="0" marL="457200" rtl="0" algn="l">
              <a:spcBef>
                <a:spcPts val="1200"/>
              </a:spcBef>
              <a:spcAft>
                <a:spcPts val="0"/>
              </a:spcAft>
              <a:buNone/>
            </a:pPr>
            <a:r>
              <a:t/>
            </a:r>
            <a:endParaRPr/>
          </a:p>
          <a:p>
            <a:pPr indent="0" lvl="0" marL="0" rtl="0" algn="l">
              <a:lnSpc>
                <a:spcPct val="105000"/>
              </a:lnSpc>
              <a:spcBef>
                <a:spcPts val="1200"/>
              </a:spcBef>
              <a:spcAft>
                <a:spcPts val="1200"/>
              </a:spcAft>
              <a:buNone/>
            </a:pPr>
            <a:r>
              <a:rPr b="1" lang="en-GB"/>
              <a:t>Conclusion: </a:t>
            </a:r>
            <a:r>
              <a:rPr lang="en-GB"/>
              <a:t>The procedure for remote controlled flight in a single direction is in progress, and must be done before multi-directional flight.</a:t>
            </a:r>
            <a:endParaRPr/>
          </a:p>
        </p:txBody>
      </p:sp>
      <p:sp>
        <p:nvSpPr>
          <p:cNvPr id="329" name="Google Shape;329;p31"/>
          <p:cNvSpPr txBox="1"/>
          <p:nvPr/>
        </p:nvSpPr>
        <p:spPr>
          <a:xfrm>
            <a:off x="7838000" y="4475"/>
            <a:ext cx="14628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FF0000"/>
                </a:solidFill>
                <a:latin typeface="Lato"/>
                <a:ea typeface="Lato"/>
                <a:cs typeface="Lato"/>
                <a:sym typeface="Lato"/>
              </a:rPr>
              <a:t>Incomplete, in progress, expected 5/10</a:t>
            </a:r>
            <a:endParaRPr sz="1300">
              <a:solidFill>
                <a:srgbClr val="FF0000"/>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3" name="Shape 333"/>
        <p:cNvGrpSpPr/>
        <p:nvPr/>
      </p:nvGrpSpPr>
      <p:grpSpPr>
        <a:xfrm>
          <a:off x="0" y="0"/>
          <a:ext cx="0" cy="0"/>
          <a:chOff x="0" y="0"/>
          <a:chExt cx="0" cy="0"/>
        </a:xfrm>
      </p:grpSpPr>
      <p:sp>
        <p:nvSpPr>
          <p:cNvPr id="334" name="Google Shape;334;p3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Remote Control System Design Overview</a:t>
            </a:r>
            <a:endParaRPr/>
          </a:p>
        </p:txBody>
      </p:sp>
      <p:sp>
        <p:nvSpPr>
          <p:cNvPr id="335" name="Google Shape;335;p3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a:t>Requirement: Design a Closed Loop Remote Control System to respond to Remote Control inputs, that is within 0.1 radians from zero and a height of 1 ± .15 m. </a:t>
            </a:r>
            <a:endParaRPr/>
          </a:p>
          <a:p>
            <a:pPr indent="0" lvl="0" marL="0" rtl="0" algn="l">
              <a:spcBef>
                <a:spcPts val="1200"/>
              </a:spcBef>
              <a:spcAft>
                <a:spcPts val="0"/>
              </a:spcAft>
              <a:buNone/>
            </a:pPr>
            <a:r>
              <a:rPr lang="en-GB"/>
              <a:t>The system requires several components to work, that are broken down over the next several slides</a:t>
            </a:r>
            <a:endParaRPr/>
          </a:p>
          <a:p>
            <a:pPr indent="-311150" lvl="0" marL="457200" rtl="0" algn="l">
              <a:spcBef>
                <a:spcPts val="1200"/>
              </a:spcBef>
              <a:spcAft>
                <a:spcPts val="0"/>
              </a:spcAft>
              <a:buSzPts val="1300"/>
              <a:buChar char="●"/>
            </a:pPr>
            <a:r>
              <a:rPr lang="en-GB"/>
              <a:t>Pitch Roll Height Regulator to maintain stable system states</a:t>
            </a:r>
            <a:endParaRPr/>
          </a:p>
          <a:p>
            <a:pPr indent="-311150" lvl="0" marL="457200" rtl="0" algn="l">
              <a:spcBef>
                <a:spcPts val="0"/>
              </a:spcBef>
              <a:spcAft>
                <a:spcPts val="0"/>
              </a:spcAft>
              <a:buSzPts val="1300"/>
              <a:buChar char="●"/>
            </a:pPr>
            <a:r>
              <a:rPr lang="en-GB"/>
              <a:t>A command structure to interpret remote control commands and translate them into motor commands </a:t>
            </a:r>
            <a:endParaRPr/>
          </a:p>
          <a:p>
            <a:pPr indent="-311150" lvl="0" marL="457200" rtl="0" algn="l">
              <a:spcBef>
                <a:spcPts val="0"/>
              </a:spcBef>
              <a:spcAft>
                <a:spcPts val="0"/>
              </a:spcAft>
              <a:buSzPts val="1300"/>
              <a:buChar char="●"/>
            </a:pPr>
            <a:r>
              <a:rPr lang="en-GB"/>
              <a:t>A saturator to limit regulator </a:t>
            </a:r>
            <a:r>
              <a:rPr lang="en-GB"/>
              <a:t>outputs</a:t>
            </a:r>
            <a:r>
              <a:rPr lang="en-GB"/>
              <a:t> and remote control system commands</a:t>
            </a:r>
            <a:endParaRPr/>
          </a:p>
          <a:p>
            <a:pPr indent="-311150" lvl="0" marL="457200" rtl="0" algn="l">
              <a:spcBef>
                <a:spcPts val="0"/>
              </a:spcBef>
              <a:spcAft>
                <a:spcPts val="0"/>
              </a:spcAft>
              <a:buSzPts val="1300"/>
              <a:buChar char="●"/>
            </a:pPr>
            <a:r>
              <a:rPr lang="en-GB"/>
              <a:t>An overall system that combines all the previous components into a single RC system</a:t>
            </a:r>
            <a:endParaRPr/>
          </a:p>
          <a:p>
            <a:pPr indent="-311150" lvl="0" marL="457200" rtl="0" algn="l">
              <a:spcBef>
                <a:spcPts val="0"/>
              </a:spcBef>
              <a:spcAft>
                <a:spcPts val="0"/>
              </a:spcAft>
              <a:buSzPts val="1300"/>
              <a:buChar char="●"/>
            </a:pPr>
            <a:r>
              <a:rPr lang="en-GB"/>
              <a:t>Testing the system response to error and RC commands</a:t>
            </a:r>
            <a:endParaRPr/>
          </a:p>
          <a:p>
            <a:pPr indent="0" lvl="0" marL="0" rtl="0" algn="l">
              <a:spcBef>
                <a:spcPts val="1200"/>
              </a:spcBef>
              <a:spcAft>
                <a:spcPts val="1200"/>
              </a:spcAft>
              <a:buNone/>
            </a:pPr>
            <a:r>
              <a:rPr lang="en-GB"/>
              <a:t>Conclusion: RC system is fully designed in MATLAB and is being imported into VREP for detailed testing. Will also need to adjust values based on new drone specifications.</a:t>
            </a:r>
            <a:endParaRPr/>
          </a:p>
        </p:txBody>
      </p:sp>
      <p:sp>
        <p:nvSpPr>
          <p:cNvPr id="336" name="Google Shape;336;p32"/>
          <p:cNvSpPr txBox="1"/>
          <p:nvPr/>
        </p:nvSpPr>
        <p:spPr>
          <a:xfrm>
            <a:off x="7940175" y="107550"/>
            <a:ext cx="1153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FF00"/>
                </a:solidFill>
                <a:latin typeface="Lato"/>
                <a:ea typeface="Lato"/>
                <a:cs typeface="Lato"/>
                <a:sym typeface="Lato"/>
              </a:rPr>
              <a:t>Requires Update</a:t>
            </a:r>
            <a:endParaRPr>
              <a:solidFill>
                <a:srgbClr val="00FF00"/>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5"/>
          <p:cNvSpPr txBox="1"/>
          <p:nvPr>
            <p:ph type="title"/>
          </p:nvPr>
        </p:nvSpPr>
        <p:spPr>
          <a:xfrm>
            <a:off x="1297500" y="18530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Project Progression is Bottlenecked </a:t>
            </a:r>
            <a:r>
              <a:rPr lang="en-GB">
                <a:solidFill>
                  <a:srgbClr val="FFFFFF"/>
                </a:solidFill>
              </a:rPr>
              <a:t>Due to Unforeseen Delays in Shipping/Logistics</a:t>
            </a:r>
            <a:endParaRPr sz="3600">
              <a:solidFill>
                <a:srgbClr val="FFFFFF"/>
              </a:solidFill>
            </a:endParaRPr>
          </a:p>
        </p:txBody>
      </p:sp>
      <p:sp>
        <p:nvSpPr>
          <p:cNvPr id="153" name="Google Shape;153;p15"/>
          <p:cNvSpPr txBox="1"/>
          <p:nvPr>
            <p:ph idx="1" type="body"/>
          </p:nvPr>
        </p:nvSpPr>
        <p:spPr>
          <a:xfrm>
            <a:off x="1297500" y="1003050"/>
            <a:ext cx="7038900" cy="3473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GB" u="sng"/>
              <a:t>Fabrication Progression</a:t>
            </a:r>
            <a:endParaRPr/>
          </a:p>
          <a:p>
            <a:pPr indent="-311150" lvl="0" marL="457200" rtl="0" algn="l">
              <a:spcBef>
                <a:spcPts val="1200"/>
              </a:spcBef>
              <a:spcAft>
                <a:spcPts val="0"/>
              </a:spcAft>
              <a:buSzPts val="1300"/>
              <a:buChar char="●"/>
            </a:pPr>
            <a:r>
              <a:rPr lang="en-GB"/>
              <a:t>Envelope fabricated and being tested but is not in a good condition</a:t>
            </a:r>
            <a:endParaRPr/>
          </a:p>
          <a:p>
            <a:pPr indent="-311150" lvl="0" marL="457200" rtl="0" algn="l">
              <a:spcBef>
                <a:spcPts val="0"/>
              </a:spcBef>
              <a:spcAft>
                <a:spcPts val="0"/>
              </a:spcAft>
              <a:buSzPts val="1300"/>
              <a:buChar char="●"/>
            </a:pPr>
            <a:r>
              <a:rPr lang="en-GB"/>
              <a:t>Most 3D parts printed </a:t>
            </a:r>
            <a:r>
              <a:rPr lang="en-GB">
                <a:solidFill>
                  <a:srgbClr val="FF0000"/>
                </a:solidFill>
              </a:rPr>
              <a:t>(delayed due to issues with 3D printers)</a:t>
            </a:r>
            <a:endParaRPr>
              <a:solidFill>
                <a:srgbClr val="FF0000"/>
              </a:solidFill>
            </a:endParaRPr>
          </a:p>
          <a:p>
            <a:pPr indent="-311150" lvl="0" marL="457200" rtl="0" algn="l">
              <a:spcBef>
                <a:spcPts val="0"/>
              </a:spcBef>
              <a:spcAft>
                <a:spcPts val="0"/>
              </a:spcAft>
              <a:buSzPts val="1300"/>
              <a:buChar char="●"/>
            </a:pPr>
            <a:r>
              <a:rPr lang="en-GB"/>
              <a:t>PCB ready to be soldered </a:t>
            </a:r>
            <a:r>
              <a:rPr lang="en-GB">
                <a:solidFill>
                  <a:srgbClr val="FF0000"/>
                </a:solidFill>
              </a:rPr>
              <a:t>(delayed from shipping times)</a:t>
            </a:r>
            <a:endParaRPr>
              <a:solidFill>
                <a:srgbClr val="FF0000"/>
              </a:solidFill>
            </a:endParaRPr>
          </a:p>
          <a:p>
            <a:pPr indent="-311150" lvl="0" marL="457200" rtl="0" algn="l">
              <a:spcBef>
                <a:spcPts val="0"/>
              </a:spcBef>
              <a:spcAft>
                <a:spcPts val="0"/>
              </a:spcAft>
              <a:buSzPts val="1300"/>
              <a:buChar char="●"/>
            </a:pPr>
            <a:r>
              <a:rPr lang="en-GB"/>
              <a:t>2nd PCB waiting on first PCB feedback</a:t>
            </a:r>
            <a:r>
              <a:rPr lang="en-GB">
                <a:solidFill>
                  <a:srgbClr val="FF0000"/>
                </a:solidFill>
              </a:rPr>
              <a:t> (delayed due to fabrication bottleneck)</a:t>
            </a:r>
            <a:endParaRPr>
              <a:solidFill>
                <a:srgbClr val="FF0000"/>
              </a:solidFill>
            </a:endParaRPr>
          </a:p>
          <a:p>
            <a:pPr indent="0" lvl="0" marL="0" rtl="0" algn="l">
              <a:spcBef>
                <a:spcPts val="1200"/>
              </a:spcBef>
              <a:spcAft>
                <a:spcPts val="0"/>
              </a:spcAft>
              <a:buNone/>
            </a:pPr>
            <a:r>
              <a:rPr b="1" lang="en-GB" u="sng"/>
              <a:t>Software Progression</a:t>
            </a:r>
            <a:endParaRPr/>
          </a:p>
          <a:p>
            <a:pPr indent="-311150" lvl="0" marL="457200" rtl="0" algn="l">
              <a:spcBef>
                <a:spcPts val="1200"/>
              </a:spcBef>
              <a:spcAft>
                <a:spcPts val="0"/>
              </a:spcAft>
              <a:buSzPts val="1300"/>
              <a:buChar char="●"/>
            </a:pPr>
            <a:r>
              <a:rPr lang="en-GB"/>
              <a:t>Inputs from remote controller receiver are being read by the Raspberry Pi, and can forward them to the PIC32 to move servos and motors, but servos and motors are not yet configured to be controlled directly by the remote controller </a:t>
            </a:r>
            <a:endParaRPr/>
          </a:p>
          <a:p>
            <a:pPr indent="-311150" lvl="0" marL="457200" rtl="0" algn="l">
              <a:spcBef>
                <a:spcPts val="0"/>
              </a:spcBef>
              <a:spcAft>
                <a:spcPts val="0"/>
              </a:spcAft>
              <a:buSzPts val="1300"/>
              <a:buChar char="●"/>
            </a:pPr>
            <a:r>
              <a:rPr lang="en-GB"/>
              <a:t>Closed loop RC completed and being imported into simulation for testing</a:t>
            </a:r>
            <a:endParaRPr/>
          </a:p>
          <a:p>
            <a:pPr indent="-311150" lvl="0" marL="457200" rtl="0" algn="l">
              <a:spcBef>
                <a:spcPts val="0"/>
              </a:spcBef>
              <a:spcAft>
                <a:spcPts val="0"/>
              </a:spcAft>
              <a:buSzPts val="1300"/>
              <a:buChar char="●"/>
            </a:pPr>
            <a:r>
              <a:rPr lang="en-GB"/>
              <a:t>Noisy sensors implemented in simulation</a:t>
            </a:r>
            <a:endParaRPr/>
          </a:p>
        </p:txBody>
      </p:sp>
      <p:sp>
        <p:nvSpPr>
          <p:cNvPr id="154" name="Google Shape;154;p15"/>
          <p:cNvSpPr txBox="1"/>
          <p:nvPr/>
        </p:nvSpPr>
        <p:spPr>
          <a:xfrm>
            <a:off x="1265850" y="4133050"/>
            <a:ext cx="71022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Project progression has slowed/stalled in many areas, due to shipping delays and hardware being split among team members, and while drone remote control is recoverable and expected, autonomous control is now only expected in simulation.</a:t>
            </a:r>
            <a:endParaRPr>
              <a:solidFill>
                <a:srgbClr val="FFFFFF"/>
              </a:solidFill>
              <a:latin typeface="Lato"/>
              <a:ea typeface="Lato"/>
              <a:cs typeface="Lato"/>
              <a:sym typeface="Lato"/>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33"/>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Open Loop Remote Control Command Designed to be Used in </a:t>
            </a:r>
            <a:r>
              <a:rPr lang="en-GB"/>
              <a:t>Conjunction</a:t>
            </a:r>
            <a:r>
              <a:rPr lang="en-GB"/>
              <a:t> with a State Regulator</a:t>
            </a:r>
            <a:endParaRPr/>
          </a:p>
        </p:txBody>
      </p:sp>
      <p:sp>
        <p:nvSpPr>
          <p:cNvPr id="342" name="Google Shape;342;p33"/>
          <p:cNvSpPr txBox="1"/>
          <p:nvPr>
            <p:ph idx="1" type="body"/>
          </p:nvPr>
        </p:nvSpPr>
        <p:spPr>
          <a:xfrm>
            <a:off x="1297500" y="13078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Goal: Implement an open loop command system to interpret user commands. </a:t>
            </a:r>
            <a:endParaRPr/>
          </a:p>
        </p:txBody>
      </p:sp>
      <p:pic>
        <p:nvPicPr>
          <p:cNvPr id="343" name="Google Shape;343;p33"/>
          <p:cNvPicPr preferRelativeResize="0"/>
          <p:nvPr/>
        </p:nvPicPr>
        <p:blipFill rotWithShape="1">
          <a:blip r:embed="rId3">
            <a:alphaModFix/>
          </a:blip>
          <a:srcRect b="9318" l="-2940" r="2235" t="4400"/>
          <a:stretch/>
        </p:blipFill>
        <p:spPr>
          <a:xfrm>
            <a:off x="63550" y="1603175"/>
            <a:ext cx="8664101" cy="2740725"/>
          </a:xfrm>
          <a:prstGeom prst="rect">
            <a:avLst/>
          </a:prstGeom>
          <a:noFill/>
          <a:ln>
            <a:noFill/>
          </a:ln>
        </p:spPr>
      </p:pic>
      <p:sp>
        <p:nvSpPr>
          <p:cNvPr id="344" name="Google Shape;344;p33"/>
          <p:cNvSpPr txBox="1"/>
          <p:nvPr/>
        </p:nvSpPr>
        <p:spPr>
          <a:xfrm>
            <a:off x="1365600" y="4343900"/>
            <a:ext cx="64128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300">
                <a:solidFill>
                  <a:srgbClr val="FFFFFF"/>
                </a:solidFill>
                <a:latin typeface="Lato"/>
                <a:ea typeface="Lato"/>
                <a:cs typeface="Lato"/>
                <a:sym typeface="Lato"/>
              </a:rPr>
              <a:t>Conclusion: RC Open Loop is able to convert user commands to motor commands</a:t>
            </a:r>
            <a:endParaRPr sz="1300">
              <a:solidFill>
                <a:srgbClr val="FFFFFF"/>
              </a:solidFill>
              <a:latin typeface="Lato"/>
              <a:ea typeface="Lato"/>
              <a:cs typeface="Lato"/>
              <a:sym typeface="Lato"/>
            </a:endParaRPr>
          </a:p>
        </p:txBody>
      </p:sp>
      <p:sp>
        <p:nvSpPr>
          <p:cNvPr id="345" name="Google Shape;345;p33"/>
          <p:cNvSpPr txBox="1"/>
          <p:nvPr/>
        </p:nvSpPr>
        <p:spPr>
          <a:xfrm>
            <a:off x="7940175" y="107550"/>
            <a:ext cx="115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FF00"/>
                </a:solidFill>
                <a:latin typeface="Lato"/>
                <a:ea typeface="Lato"/>
                <a:cs typeface="Lato"/>
                <a:sym typeface="Lato"/>
              </a:rPr>
              <a:t>Complete</a:t>
            </a:r>
            <a:endParaRPr>
              <a:solidFill>
                <a:srgbClr val="00FF00"/>
              </a:solidFill>
              <a:latin typeface="Lato"/>
              <a:ea typeface="Lato"/>
              <a:cs typeface="Lato"/>
              <a:sym typeface="Lato"/>
            </a:endParaRPr>
          </a:p>
        </p:txBody>
      </p:sp>
      <p:sp>
        <p:nvSpPr>
          <p:cNvPr id="346" name="Google Shape;346;p33"/>
          <p:cNvSpPr/>
          <p:nvPr/>
        </p:nvSpPr>
        <p:spPr>
          <a:xfrm>
            <a:off x="723650" y="2571750"/>
            <a:ext cx="1814700" cy="1324800"/>
          </a:xfrm>
          <a:prstGeom prst="rect">
            <a:avLst/>
          </a:prstGeom>
          <a:noFill/>
          <a:ln cap="flat" cmpd="sng" w="1905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47" name="Google Shape;347;p33"/>
          <p:cNvCxnSpPr/>
          <p:nvPr/>
        </p:nvCxnSpPr>
        <p:spPr>
          <a:xfrm>
            <a:off x="1436175" y="2215500"/>
            <a:ext cx="189300" cy="356400"/>
          </a:xfrm>
          <a:prstGeom prst="straightConnector1">
            <a:avLst/>
          </a:prstGeom>
          <a:noFill/>
          <a:ln cap="flat" cmpd="sng" w="9525">
            <a:solidFill>
              <a:srgbClr val="FF0000"/>
            </a:solidFill>
            <a:prstDash val="solid"/>
            <a:round/>
            <a:headEnd len="med" w="med" type="none"/>
            <a:tailEnd len="med" w="med" type="triangle"/>
          </a:ln>
        </p:spPr>
      </p:cxnSp>
      <p:sp>
        <p:nvSpPr>
          <p:cNvPr id="348" name="Google Shape;348;p33"/>
          <p:cNvSpPr txBox="1"/>
          <p:nvPr/>
        </p:nvSpPr>
        <p:spPr>
          <a:xfrm>
            <a:off x="467600" y="1703350"/>
            <a:ext cx="1970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FF0000"/>
                </a:solidFill>
                <a:latin typeface="Lato"/>
                <a:ea typeface="Lato"/>
                <a:cs typeface="Lato"/>
                <a:sym typeface="Lato"/>
              </a:rPr>
              <a:t>Converts user commands to unscaled motor commands</a:t>
            </a:r>
            <a:endParaRPr sz="1200">
              <a:solidFill>
                <a:srgbClr val="FF0000"/>
              </a:solidFill>
              <a:latin typeface="Lato"/>
              <a:ea typeface="Lato"/>
              <a:cs typeface="Lato"/>
              <a:sym typeface="Lato"/>
            </a:endParaRPr>
          </a:p>
        </p:txBody>
      </p:sp>
      <p:sp>
        <p:nvSpPr>
          <p:cNvPr id="349" name="Google Shape;349;p33"/>
          <p:cNvSpPr/>
          <p:nvPr/>
        </p:nvSpPr>
        <p:spPr>
          <a:xfrm>
            <a:off x="2694225" y="1946500"/>
            <a:ext cx="4197000" cy="1716000"/>
          </a:xfrm>
          <a:prstGeom prst="rect">
            <a:avLst/>
          </a:prstGeom>
          <a:noFill/>
          <a:ln cap="flat" cmpd="sng" w="19050">
            <a:solidFill>
              <a:srgbClr val="FF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3"/>
          <p:cNvSpPr txBox="1"/>
          <p:nvPr/>
        </p:nvSpPr>
        <p:spPr>
          <a:xfrm>
            <a:off x="6813050" y="1946500"/>
            <a:ext cx="1914600" cy="5541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200">
                <a:solidFill>
                  <a:srgbClr val="FF00FF"/>
                </a:solidFill>
                <a:latin typeface="Lato"/>
                <a:ea typeface="Lato"/>
                <a:cs typeface="Lato"/>
                <a:sym typeface="Lato"/>
              </a:rPr>
              <a:t>Scales commands to be between -1 and 1</a:t>
            </a:r>
            <a:endParaRPr sz="1200">
              <a:solidFill>
                <a:srgbClr val="FF00FF"/>
              </a:solidFill>
              <a:latin typeface="Lato"/>
              <a:ea typeface="Lato"/>
              <a:cs typeface="Lato"/>
              <a:sym typeface="Lato"/>
            </a:endParaRPr>
          </a:p>
        </p:txBody>
      </p:sp>
      <p:cxnSp>
        <p:nvCxnSpPr>
          <p:cNvPr id="351" name="Google Shape;351;p33"/>
          <p:cNvCxnSpPr>
            <a:stCxn id="349" idx="3"/>
          </p:cNvCxnSpPr>
          <p:nvPr/>
        </p:nvCxnSpPr>
        <p:spPr>
          <a:xfrm flipH="1" rot="10800000">
            <a:off x="6891225" y="2315800"/>
            <a:ext cx="489900" cy="488700"/>
          </a:xfrm>
          <a:prstGeom prst="straightConnector1">
            <a:avLst/>
          </a:prstGeom>
          <a:noFill/>
          <a:ln cap="flat" cmpd="sng" w="9525">
            <a:solidFill>
              <a:srgbClr val="FF00FF"/>
            </a:solidFill>
            <a:prstDash val="solid"/>
            <a:round/>
            <a:headEnd len="med" w="med" type="none"/>
            <a:tailEnd len="med" w="med" type="triangle"/>
          </a:ln>
        </p:spPr>
      </p:cxnSp>
      <p:sp>
        <p:nvSpPr>
          <p:cNvPr id="352" name="Google Shape;352;p33"/>
          <p:cNvSpPr/>
          <p:nvPr/>
        </p:nvSpPr>
        <p:spPr>
          <a:xfrm>
            <a:off x="7047275" y="2794400"/>
            <a:ext cx="489900" cy="634500"/>
          </a:xfrm>
          <a:prstGeom prst="rect">
            <a:avLst/>
          </a:prstGeom>
          <a:noFill/>
          <a:ln cap="flat" cmpd="sng" w="1905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3"/>
          <p:cNvSpPr txBox="1"/>
          <p:nvPr/>
        </p:nvSpPr>
        <p:spPr>
          <a:xfrm>
            <a:off x="7047050" y="3496350"/>
            <a:ext cx="1680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0000FF"/>
                </a:solidFill>
                <a:latin typeface="Lato"/>
                <a:ea typeface="Lato"/>
                <a:cs typeface="Lato"/>
                <a:sym typeface="Lato"/>
              </a:rPr>
              <a:t>Scales output to available force</a:t>
            </a:r>
            <a:endParaRPr>
              <a:latin typeface="Lato"/>
              <a:ea typeface="Lato"/>
              <a:cs typeface="Lato"/>
              <a:sym typeface="Lato"/>
            </a:endParaRPr>
          </a:p>
        </p:txBody>
      </p:sp>
      <p:cxnSp>
        <p:nvCxnSpPr>
          <p:cNvPr id="354" name="Google Shape;354;p33"/>
          <p:cNvCxnSpPr/>
          <p:nvPr/>
        </p:nvCxnSpPr>
        <p:spPr>
          <a:xfrm rot="10800000">
            <a:off x="7336700" y="3440225"/>
            <a:ext cx="89100" cy="133500"/>
          </a:xfrm>
          <a:prstGeom prst="straightConnector1">
            <a:avLst/>
          </a:prstGeom>
          <a:noFill/>
          <a:ln cap="flat" cmpd="sng" w="9525">
            <a:solidFill>
              <a:srgbClr val="0000FF"/>
            </a:solidFill>
            <a:prstDash val="solid"/>
            <a:round/>
            <a:headEnd len="med" w="med" type="none"/>
            <a:tailEnd len="med" w="med" type="triangl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8" name="Shape 358"/>
        <p:cNvGrpSpPr/>
        <p:nvPr/>
      </p:nvGrpSpPr>
      <p:grpSpPr>
        <a:xfrm>
          <a:off x="0" y="0"/>
          <a:ext cx="0" cy="0"/>
          <a:chOff x="0" y="0"/>
          <a:chExt cx="0" cy="0"/>
        </a:xfrm>
      </p:grpSpPr>
      <p:sp>
        <p:nvSpPr>
          <p:cNvPr id="359" name="Google Shape;359;p34"/>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Pitch/Roll/Height Regulator Designed to Maintain Stability During Remote Control Flight</a:t>
            </a:r>
            <a:endParaRPr/>
          </a:p>
        </p:txBody>
      </p:sp>
      <p:sp>
        <p:nvSpPr>
          <p:cNvPr id="360" name="Google Shape;360;p34"/>
          <p:cNvSpPr txBox="1"/>
          <p:nvPr>
            <p:ph idx="1" type="body"/>
          </p:nvPr>
        </p:nvSpPr>
        <p:spPr>
          <a:xfrm>
            <a:off x="1297500" y="1307850"/>
            <a:ext cx="7038900" cy="3624000"/>
          </a:xfrm>
          <a:prstGeom prst="rect">
            <a:avLst/>
          </a:prstGeom>
        </p:spPr>
        <p:txBody>
          <a:bodyPr anchorCtr="0" anchor="t" bIns="91425" lIns="91425" spcFirstLastPara="1" rIns="91425" wrap="square" tIns="91425">
            <a:normAutofit fontScale="92500" lnSpcReduction="10000"/>
          </a:bodyPr>
          <a:lstStyle/>
          <a:p>
            <a:pPr indent="0" lvl="0" marL="0" rtl="0" algn="l">
              <a:spcBef>
                <a:spcPts val="0"/>
              </a:spcBef>
              <a:spcAft>
                <a:spcPts val="0"/>
              </a:spcAft>
              <a:buNone/>
            </a:pPr>
            <a:r>
              <a:rPr lang="en-GB"/>
              <a:t>Task: Design a regulator to maintain stability of critical system states - pitch/roll/ and height</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GB"/>
              <a:t>Conclusion: Applied full state feedback with an integral path to help the system maintain stability</a:t>
            </a:r>
            <a:endParaRPr/>
          </a:p>
        </p:txBody>
      </p:sp>
      <p:pic>
        <p:nvPicPr>
          <p:cNvPr id="361" name="Google Shape;361;p34"/>
          <p:cNvPicPr preferRelativeResize="0"/>
          <p:nvPr/>
        </p:nvPicPr>
        <p:blipFill rotWithShape="1">
          <a:blip r:embed="rId3">
            <a:alphaModFix/>
          </a:blip>
          <a:srcRect b="3430" l="4993" r="2883" t="4105"/>
          <a:stretch/>
        </p:blipFill>
        <p:spPr>
          <a:xfrm>
            <a:off x="1259537" y="1704050"/>
            <a:ext cx="7114824" cy="2671250"/>
          </a:xfrm>
          <a:prstGeom prst="rect">
            <a:avLst/>
          </a:prstGeom>
          <a:noFill/>
          <a:ln>
            <a:noFill/>
          </a:ln>
        </p:spPr>
      </p:pic>
      <p:sp>
        <p:nvSpPr>
          <p:cNvPr id="362" name="Google Shape;362;p34"/>
          <p:cNvSpPr txBox="1"/>
          <p:nvPr/>
        </p:nvSpPr>
        <p:spPr>
          <a:xfrm>
            <a:off x="7940175" y="107550"/>
            <a:ext cx="115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FF00"/>
                </a:solidFill>
                <a:latin typeface="Lato"/>
                <a:ea typeface="Lato"/>
                <a:cs typeface="Lato"/>
                <a:sym typeface="Lato"/>
              </a:rPr>
              <a:t>Complete</a:t>
            </a:r>
            <a:endParaRPr>
              <a:solidFill>
                <a:srgbClr val="00FF00"/>
              </a:solidFill>
              <a:latin typeface="Lato"/>
              <a:ea typeface="Lato"/>
              <a:cs typeface="Lato"/>
              <a:sym typeface="Lato"/>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35"/>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Saturator Designed to Limit Regulator Commands and Scale RC Commands</a:t>
            </a:r>
            <a:endParaRPr/>
          </a:p>
        </p:txBody>
      </p:sp>
      <p:sp>
        <p:nvSpPr>
          <p:cNvPr id="368" name="Google Shape;368;p35"/>
          <p:cNvSpPr txBox="1"/>
          <p:nvPr>
            <p:ph idx="1" type="body"/>
          </p:nvPr>
        </p:nvSpPr>
        <p:spPr>
          <a:xfrm>
            <a:off x="1297500" y="1374650"/>
            <a:ext cx="2554500" cy="3171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Goal: Take an input from the regulator and limit the outputs to the system max, while also returning force available to the RC system</a:t>
            </a:r>
            <a:endParaRPr/>
          </a:p>
          <a:p>
            <a:pPr indent="0" lvl="0" marL="0" rtl="0" algn="l">
              <a:spcBef>
                <a:spcPts val="1200"/>
              </a:spcBef>
              <a:spcAft>
                <a:spcPts val="1200"/>
              </a:spcAft>
              <a:buNone/>
            </a:pPr>
            <a:r>
              <a:rPr lang="en-GB"/>
              <a:t>Conclusion: The system combines X and Z components to be able to test motors max values and scales all commands equally.</a:t>
            </a:r>
            <a:endParaRPr/>
          </a:p>
        </p:txBody>
      </p:sp>
      <p:pic>
        <p:nvPicPr>
          <p:cNvPr id="369" name="Google Shape;369;p35"/>
          <p:cNvPicPr preferRelativeResize="0"/>
          <p:nvPr/>
        </p:nvPicPr>
        <p:blipFill rotWithShape="1">
          <a:blip r:embed="rId3">
            <a:alphaModFix/>
          </a:blip>
          <a:srcRect b="8478" l="7007" r="6479" t="4291"/>
          <a:stretch/>
        </p:blipFill>
        <p:spPr>
          <a:xfrm>
            <a:off x="3852075" y="1374650"/>
            <a:ext cx="4920851" cy="3170900"/>
          </a:xfrm>
          <a:prstGeom prst="rect">
            <a:avLst/>
          </a:prstGeom>
          <a:noFill/>
          <a:ln>
            <a:noFill/>
          </a:ln>
        </p:spPr>
      </p:pic>
      <p:sp>
        <p:nvSpPr>
          <p:cNvPr id="370" name="Google Shape;370;p35"/>
          <p:cNvSpPr txBox="1"/>
          <p:nvPr/>
        </p:nvSpPr>
        <p:spPr>
          <a:xfrm>
            <a:off x="7940175" y="107550"/>
            <a:ext cx="115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FF00"/>
                </a:solidFill>
                <a:latin typeface="Lato"/>
                <a:ea typeface="Lato"/>
                <a:cs typeface="Lato"/>
                <a:sym typeface="Lato"/>
              </a:rPr>
              <a:t>Complete</a:t>
            </a:r>
            <a:endParaRPr>
              <a:solidFill>
                <a:srgbClr val="00FF00"/>
              </a:solidFill>
              <a:latin typeface="Lato"/>
              <a:ea typeface="Lato"/>
              <a:cs typeface="Lato"/>
              <a:sym typeface="Lato"/>
            </a:endParaRPr>
          </a:p>
        </p:txBody>
      </p:sp>
      <p:sp>
        <p:nvSpPr>
          <p:cNvPr id="371" name="Google Shape;371;p35"/>
          <p:cNvSpPr/>
          <p:nvPr/>
        </p:nvSpPr>
        <p:spPr>
          <a:xfrm>
            <a:off x="4464375" y="1374650"/>
            <a:ext cx="1937100" cy="1987500"/>
          </a:xfrm>
          <a:prstGeom prst="rect">
            <a:avLst/>
          </a:prstGeom>
          <a:noFill/>
          <a:ln cap="flat" cmpd="sng" w="1905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5"/>
          <p:cNvSpPr txBox="1"/>
          <p:nvPr/>
        </p:nvSpPr>
        <p:spPr>
          <a:xfrm>
            <a:off x="4430925" y="3941125"/>
            <a:ext cx="20040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FF9900"/>
                </a:solidFill>
                <a:latin typeface="Lato"/>
                <a:ea typeface="Lato"/>
                <a:cs typeface="Lato"/>
                <a:sym typeface="Lato"/>
              </a:rPr>
              <a:t>Finds the largest motor command and returns it</a:t>
            </a:r>
            <a:endParaRPr sz="1200">
              <a:solidFill>
                <a:srgbClr val="FF9900"/>
              </a:solidFill>
              <a:latin typeface="Lato"/>
              <a:ea typeface="Lato"/>
              <a:cs typeface="Lato"/>
              <a:sym typeface="Lato"/>
            </a:endParaRPr>
          </a:p>
        </p:txBody>
      </p:sp>
      <p:cxnSp>
        <p:nvCxnSpPr>
          <p:cNvPr id="373" name="Google Shape;373;p35"/>
          <p:cNvCxnSpPr/>
          <p:nvPr/>
        </p:nvCxnSpPr>
        <p:spPr>
          <a:xfrm flipH="1" rot="10800000">
            <a:off x="4976500" y="3417850"/>
            <a:ext cx="167100" cy="601200"/>
          </a:xfrm>
          <a:prstGeom prst="straightConnector1">
            <a:avLst/>
          </a:prstGeom>
          <a:noFill/>
          <a:ln cap="flat" cmpd="sng" w="9525">
            <a:solidFill>
              <a:srgbClr val="FF9900"/>
            </a:solidFill>
            <a:prstDash val="solid"/>
            <a:round/>
            <a:headEnd len="med" w="med" type="none"/>
            <a:tailEnd len="med" w="med" type="triangle"/>
          </a:ln>
        </p:spPr>
      </p:cxnSp>
      <p:sp>
        <p:nvSpPr>
          <p:cNvPr id="374" name="Google Shape;374;p35"/>
          <p:cNvSpPr/>
          <p:nvPr/>
        </p:nvSpPr>
        <p:spPr>
          <a:xfrm>
            <a:off x="6587350" y="2226625"/>
            <a:ext cx="2096400" cy="1889100"/>
          </a:xfrm>
          <a:prstGeom prst="rect">
            <a:avLst/>
          </a:prstGeom>
          <a:noFill/>
          <a:ln cap="flat" cmpd="sng" w="19050">
            <a:solidFill>
              <a:srgbClr val="98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980000"/>
              </a:solidFill>
            </a:endParaRPr>
          </a:p>
        </p:txBody>
      </p:sp>
      <p:sp>
        <p:nvSpPr>
          <p:cNvPr id="375" name="Google Shape;375;p35"/>
          <p:cNvSpPr txBox="1"/>
          <p:nvPr/>
        </p:nvSpPr>
        <p:spPr>
          <a:xfrm>
            <a:off x="6490600" y="1703350"/>
            <a:ext cx="22824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980000"/>
                </a:solidFill>
                <a:latin typeface="Lato"/>
                <a:ea typeface="Lato"/>
                <a:cs typeface="Lato"/>
                <a:sym typeface="Lato"/>
              </a:rPr>
              <a:t>Scales all commands to be within max motor range</a:t>
            </a:r>
            <a:endParaRPr sz="1200">
              <a:solidFill>
                <a:srgbClr val="980000"/>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9" name="Shape 379"/>
        <p:cNvGrpSpPr/>
        <p:nvPr/>
      </p:nvGrpSpPr>
      <p:grpSpPr>
        <a:xfrm>
          <a:off x="0" y="0"/>
          <a:ext cx="0" cy="0"/>
          <a:chOff x="0" y="0"/>
          <a:chExt cx="0" cy="0"/>
        </a:xfrm>
      </p:grpSpPr>
      <p:sp>
        <p:nvSpPr>
          <p:cNvPr id="380" name="Google Shape;380;p36"/>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Regulator, Saturator, and Open Loop Systems Combined to Create Stable RC Controls</a:t>
            </a:r>
            <a:endParaRPr/>
          </a:p>
        </p:txBody>
      </p:sp>
      <p:sp>
        <p:nvSpPr>
          <p:cNvPr id="381" name="Google Shape;381;p36"/>
          <p:cNvSpPr txBox="1"/>
          <p:nvPr>
            <p:ph idx="1" type="body"/>
          </p:nvPr>
        </p:nvSpPr>
        <p:spPr>
          <a:xfrm>
            <a:off x="1297500" y="1202375"/>
            <a:ext cx="7038900" cy="3729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Task: Combine the regulator, saturator, and open loop systems to create a stable RC system</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GB"/>
              <a:t>Conclusion: System is fully designed in MATLAB, but needs to be updated with new system specifications. System response shown on next two slides</a:t>
            </a:r>
            <a:endParaRPr/>
          </a:p>
        </p:txBody>
      </p:sp>
      <p:pic>
        <p:nvPicPr>
          <p:cNvPr id="382" name="Google Shape;382;p36"/>
          <p:cNvPicPr preferRelativeResize="0"/>
          <p:nvPr/>
        </p:nvPicPr>
        <p:blipFill rotWithShape="1">
          <a:blip r:embed="rId3">
            <a:alphaModFix/>
          </a:blip>
          <a:srcRect b="4037" l="3564" r="2626" t="3137"/>
          <a:stretch/>
        </p:blipFill>
        <p:spPr>
          <a:xfrm>
            <a:off x="1970550" y="1620250"/>
            <a:ext cx="5098975" cy="2671950"/>
          </a:xfrm>
          <a:prstGeom prst="rect">
            <a:avLst/>
          </a:prstGeom>
          <a:noFill/>
          <a:ln>
            <a:noFill/>
          </a:ln>
        </p:spPr>
      </p:pic>
      <p:sp>
        <p:nvSpPr>
          <p:cNvPr id="383" name="Google Shape;383;p36"/>
          <p:cNvSpPr txBox="1"/>
          <p:nvPr/>
        </p:nvSpPr>
        <p:spPr>
          <a:xfrm>
            <a:off x="7940175" y="107550"/>
            <a:ext cx="115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FF00"/>
                </a:solidFill>
                <a:latin typeface="Lato"/>
                <a:ea typeface="Lato"/>
                <a:cs typeface="Lato"/>
                <a:sym typeface="Lato"/>
              </a:rPr>
              <a:t>Complete</a:t>
            </a:r>
            <a:endParaRPr>
              <a:solidFill>
                <a:srgbClr val="00FF00"/>
              </a:solidFill>
              <a:latin typeface="Lato"/>
              <a:ea typeface="Lato"/>
              <a:cs typeface="Lato"/>
              <a:sym typeface="Lato"/>
            </a:endParaRPr>
          </a:p>
        </p:txBody>
      </p:sp>
      <p:cxnSp>
        <p:nvCxnSpPr>
          <p:cNvPr id="384" name="Google Shape;384;p36"/>
          <p:cNvCxnSpPr>
            <a:stCxn id="385" idx="3"/>
          </p:cNvCxnSpPr>
          <p:nvPr/>
        </p:nvCxnSpPr>
        <p:spPr>
          <a:xfrm flipH="1" rot="10800000">
            <a:off x="1970550" y="2538200"/>
            <a:ext cx="1013400" cy="313200"/>
          </a:xfrm>
          <a:prstGeom prst="straightConnector1">
            <a:avLst/>
          </a:prstGeom>
          <a:noFill/>
          <a:ln cap="flat" cmpd="sng" w="9525">
            <a:solidFill>
              <a:srgbClr val="FF9900"/>
            </a:solidFill>
            <a:prstDash val="solid"/>
            <a:round/>
            <a:headEnd len="med" w="med" type="none"/>
            <a:tailEnd len="med" w="med" type="triangle"/>
          </a:ln>
        </p:spPr>
      </p:cxnSp>
      <p:sp>
        <p:nvSpPr>
          <p:cNvPr id="385" name="Google Shape;385;p36"/>
          <p:cNvSpPr txBox="1"/>
          <p:nvPr/>
        </p:nvSpPr>
        <p:spPr>
          <a:xfrm>
            <a:off x="489750" y="2297300"/>
            <a:ext cx="1480800" cy="1108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GB" sz="1200">
                <a:solidFill>
                  <a:srgbClr val="FF9900"/>
                </a:solidFill>
                <a:latin typeface="Lato"/>
                <a:ea typeface="Lato"/>
                <a:cs typeface="Lato"/>
                <a:sym typeface="Lato"/>
              </a:rPr>
              <a:t>RC Commands use “leftovers” from regulator. Non-essential for system stability</a:t>
            </a:r>
            <a:endParaRPr sz="1200">
              <a:solidFill>
                <a:srgbClr val="FF9900"/>
              </a:solidFill>
              <a:latin typeface="Lato"/>
              <a:ea typeface="Lato"/>
              <a:cs typeface="Lato"/>
              <a:sym typeface="Lato"/>
            </a:endParaRPr>
          </a:p>
        </p:txBody>
      </p:sp>
      <p:cxnSp>
        <p:nvCxnSpPr>
          <p:cNvPr id="386" name="Google Shape;386;p36"/>
          <p:cNvCxnSpPr>
            <a:stCxn id="387" idx="1"/>
          </p:cNvCxnSpPr>
          <p:nvPr/>
        </p:nvCxnSpPr>
        <p:spPr>
          <a:xfrm flipH="1">
            <a:off x="6023125" y="1989700"/>
            <a:ext cx="1046400" cy="549000"/>
          </a:xfrm>
          <a:prstGeom prst="straightConnector1">
            <a:avLst/>
          </a:prstGeom>
          <a:noFill/>
          <a:ln cap="flat" cmpd="sng" w="9525">
            <a:solidFill>
              <a:srgbClr val="FF00FF"/>
            </a:solidFill>
            <a:prstDash val="solid"/>
            <a:round/>
            <a:headEnd len="med" w="med" type="none"/>
            <a:tailEnd len="med" w="med" type="triangle"/>
          </a:ln>
        </p:spPr>
      </p:cxnSp>
      <p:sp>
        <p:nvSpPr>
          <p:cNvPr id="387" name="Google Shape;387;p36"/>
          <p:cNvSpPr txBox="1"/>
          <p:nvPr/>
        </p:nvSpPr>
        <p:spPr>
          <a:xfrm>
            <a:off x="7069525" y="1620250"/>
            <a:ext cx="17034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FF00FF"/>
                </a:solidFill>
                <a:latin typeface="Lato"/>
                <a:ea typeface="Lato"/>
                <a:cs typeface="Lato"/>
                <a:sym typeface="Lato"/>
              </a:rPr>
              <a:t>Linear Combination of RC and regulator commands</a:t>
            </a:r>
            <a:endParaRPr sz="1200">
              <a:solidFill>
                <a:srgbClr val="FF00FF"/>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37"/>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System Self Corrects Pitch Roll and Height within Requirements</a:t>
            </a:r>
            <a:endParaRPr/>
          </a:p>
        </p:txBody>
      </p:sp>
      <p:sp>
        <p:nvSpPr>
          <p:cNvPr id="393" name="Google Shape;393;p37"/>
          <p:cNvSpPr txBox="1"/>
          <p:nvPr>
            <p:ph idx="1" type="body"/>
          </p:nvPr>
        </p:nvSpPr>
        <p:spPr>
          <a:xfrm>
            <a:off x="5432875" y="1307850"/>
            <a:ext cx="2903400" cy="33123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sz="1400"/>
              <a:t>Requirement: The system should return pitch and roll to an error of less than </a:t>
            </a:r>
            <a:r>
              <a:rPr lang="en-GB" sz="1400"/>
              <a:t>0.1 radians and a height error of &lt;15% in less than 1 second. </a:t>
            </a:r>
            <a:endParaRPr sz="1400"/>
          </a:p>
          <a:p>
            <a:pPr indent="0" lvl="0" marL="0" rtl="0" algn="l">
              <a:spcBef>
                <a:spcPts val="1200"/>
              </a:spcBef>
              <a:spcAft>
                <a:spcPts val="0"/>
              </a:spcAft>
              <a:buNone/>
            </a:pPr>
            <a:r>
              <a:rPr lang="en-GB" sz="1400"/>
              <a:t>In this example, the height barely meets the overshoot requirement, but that slow response is partially due to large roll error.</a:t>
            </a:r>
            <a:endParaRPr sz="1400"/>
          </a:p>
          <a:p>
            <a:pPr indent="0" lvl="0" marL="0" rtl="0" algn="l">
              <a:spcBef>
                <a:spcPts val="1200"/>
              </a:spcBef>
              <a:spcAft>
                <a:spcPts val="1200"/>
              </a:spcAft>
              <a:buNone/>
            </a:pPr>
            <a:r>
              <a:rPr lang="en-GB"/>
              <a:t>Conclusion. Even with large errors, 0.5 meters and 0.3 radians, the system is able to return to stable conditions, but needs to be re-tuned for new specifications.</a:t>
            </a:r>
            <a:endParaRPr/>
          </a:p>
        </p:txBody>
      </p:sp>
      <p:pic>
        <p:nvPicPr>
          <p:cNvPr id="394" name="Google Shape;394;p37"/>
          <p:cNvPicPr preferRelativeResize="0"/>
          <p:nvPr/>
        </p:nvPicPr>
        <p:blipFill>
          <a:blip r:embed="rId3">
            <a:alphaModFix/>
          </a:blip>
          <a:stretch>
            <a:fillRect/>
          </a:stretch>
        </p:blipFill>
        <p:spPr>
          <a:xfrm>
            <a:off x="1297500" y="1307850"/>
            <a:ext cx="4135381" cy="2954549"/>
          </a:xfrm>
          <a:prstGeom prst="rect">
            <a:avLst/>
          </a:prstGeom>
          <a:noFill/>
          <a:ln>
            <a:noFill/>
          </a:ln>
        </p:spPr>
      </p:pic>
      <p:sp>
        <p:nvSpPr>
          <p:cNvPr id="395" name="Google Shape;395;p37"/>
          <p:cNvSpPr txBox="1"/>
          <p:nvPr/>
        </p:nvSpPr>
        <p:spPr>
          <a:xfrm>
            <a:off x="1297500" y="4262400"/>
            <a:ext cx="41355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Fig. System Pitch/Roll/Height Response, with saturation block connected</a:t>
            </a:r>
            <a:endParaRPr>
              <a:solidFill>
                <a:srgbClr val="FFFFFF"/>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sp>
        <p:nvSpPr>
          <p:cNvPr id="400" name="Google Shape;400;p38"/>
          <p:cNvSpPr txBox="1"/>
          <p:nvPr>
            <p:ph type="title"/>
          </p:nvPr>
        </p:nvSpPr>
        <p:spPr>
          <a:xfrm>
            <a:off x="1297500" y="39375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Regulator Maintains Stability In Worst-Case RC Command - Reverse to Full Forward</a:t>
            </a:r>
            <a:endParaRPr/>
          </a:p>
        </p:txBody>
      </p:sp>
      <p:sp>
        <p:nvSpPr>
          <p:cNvPr id="401" name="Google Shape;401;p38"/>
          <p:cNvSpPr txBox="1"/>
          <p:nvPr>
            <p:ph idx="1" type="body"/>
          </p:nvPr>
        </p:nvSpPr>
        <p:spPr>
          <a:xfrm>
            <a:off x="1297500" y="1307850"/>
            <a:ext cx="2714700" cy="35907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a:t>Task: Ensure the Regulator is able to maintain drone stability when given RC commands.</a:t>
            </a:r>
            <a:endParaRPr/>
          </a:p>
          <a:p>
            <a:pPr indent="0" lvl="0" marL="0" rtl="0" algn="l">
              <a:spcBef>
                <a:spcPts val="1200"/>
              </a:spcBef>
              <a:spcAft>
                <a:spcPts val="0"/>
              </a:spcAft>
              <a:buNone/>
            </a:pPr>
            <a:r>
              <a:rPr lang="en-GB"/>
              <a:t>The worst case scenario for RC commands is going from full reverse to full </a:t>
            </a:r>
            <a:r>
              <a:rPr lang="en-GB"/>
              <a:t>forward</a:t>
            </a:r>
            <a:r>
              <a:rPr lang="en-GB"/>
              <a:t>, system response was tested at for this situation. Max pitch overshoot is about 0.06 radians, within the 0.1 radian limit. </a:t>
            </a:r>
            <a:endParaRPr/>
          </a:p>
          <a:p>
            <a:pPr indent="0" lvl="0" marL="0" rtl="0" algn="l">
              <a:spcBef>
                <a:spcPts val="1200"/>
              </a:spcBef>
              <a:spcAft>
                <a:spcPts val="1200"/>
              </a:spcAft>
              <a:buNone/>
            </a:pPr>
            <a:r>
              <a:rPr lang="en-GB"/>
              <a:t>Conclusion: The regulator is able to maintain stability with RC commands. The system is ready to be ready to be implemented in VREP.</a:t>
            </a:r>
            <a:endParaRPr/>
          </a:p>
        </p:txBody>
      </p:sp>
      <p:pic>
        <p:nvPicPr>
          <p:cNvPr id="402" name="Google Shape;402;p38"/>
          <p:cNvPicPr preferRelativeResize="0"/>
          <p:nvPr/>
        </p:nvPicPr>
        <p:blipFill>
          <a:blip r:embed="rId3">
            <a:alphaModFix/>
          </a:blip>
          <a:stretch>
            <a:fillRect/>
          </a:stretch>
        </p:blipFill>
        <p:spPr>
          <a:xfrm>
            <a:off x="4012200" y="1307850"/>
            <a:ext cx="4304549" cy="3034875"/>
          </a:xfrm>
          <a:prstGeom prst="rect">
            <a:avLst/>
          </a:prstGeom>
          <a:noFill/>
          <a:ln>
            <a:noFill/>
          </a:ln>
        </p:spPr>
      </p:pic>
      <p:sp>
        <p:nvSpPr>
          <p:cNvPr id="403" name="Google Shape;403;p38"/>
          <p:cNvSpPr txBox="1"/>
          <p:nvPr/>
        </p:nvSpPr>
        <p:spPr>
          <a:xfrm>
            <a:off x="4012275" y="4342725"/>
            <a:ext cx="4304400" cy="61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Fig. System response when </a:t>
            </a:r>
            <a:r>
              <a:rPr lang="en-GB">
                <a:solidFill>
                  <a:srgbClr val="FFFFFF"/>
                </a:solidFill>
                <a:latin typeface="Lato"/>
                <a:ea typeface="Lato"/>
                <a:cs typeface="Lato"/>
                <a:sym typeface="Lato"/>
              </a:rPr>
              <a:t>switching</a:t>
            </a:r>
            <a:r>
              <a:rPr lang="en-GB">
                <a:solidFill>
                  <a:srgbClr val="FFFFFF"/>
                </a:solidFill>
                <a:latin typeface="Lato"/>
                <a:ea typeface="Lato"/>
                <a:cs typeface="Lato"/>
                <a:sym typeface="Lato"/>
              </a:rPr>
              <a:t> from full reverse to full forward at t = 1 second</a:t>
            </a:r>
            <a:endParaRPr>
              <a:solidFill>
                <a:srgbClr val="FFFFFF"/>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7" name="Shape 407"/>
        <p:cNvGrpSpPr/>
        <p:nvPr/>
      </p:nvGrpSpPr>
      <p:grpSpPr>
        <a:xfrm>
          <a:off x="0" y="0"/>
          <a:ext cx="0" cy="0"/>
          <a:chOff x="0" y="0"/>
          <a:chExt cx="0" cy="0"/>
        </a:xfrm>
      </p:grpSpPr>
      <p:sp>
        <p:nvSpPr>
          <p:cNvPr id="408" name="Google Shape;408;p3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End</a:t>
            </a:r>
            <a:endParaRPr/>
          </a:p>
        </p:txBody>
      </p:sp>
      <p:sp>
        <p:nvSpPr>
          <p:cNvPr id="409" name="Google Shape;409;p39"/>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6"/>
          <p:cNvSpPr txBox="1"/>
          <p:nvPr>
            <p:ph type="title"/>
          </p:nvPr>
        </p:nvSpPr>
        <p:spPr>
          <a:xfrm>
            <a:off x="1149600" y="3556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Fabrication Major Milestones </a:t>
            </a:r>
            <a:endParaRPr/>
          </a:p>
        </p:txBody>
      </p:sp>
      <p:sp>
        <p:nvSpPr>
          <p:cNvPr id="160" name="Google Shape;160;p16"/>
          <p:cNvSpPr txBox="1"/>
          <p:nvPr>
            <p:ph idx="1" type="body"/>
          </p:nvPr>
        </p:nvSpPr>
        <p:spPr>
          <a:xfrm>
            <a:off x="995825" y="995050"/>
            <a:ext cx="7862400" cy="3911100"/>
          </a:xfrm>
          <a:prstGeom prst="rect">
            <a:avLst/>
          </a:prstGeom>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a:t>Fabrication Milestones have not been met, due to 3D printing issues and shipping/logistics issues</a:t>
            </a:r>
            <a:endParaRPr/>
          </a:p>
          <a:p>
            <a:pPr indent="-311150" lvl="0" marL="457200" rtl="0" algn="l">
              <a:spcBef>
                <a:spcPts val="1200"/>
              </a:spcBef>
              <a:spcAft>
                <a:spcPts val="0"/>
              </a:spcAft>
              <a:buSzPts val="1300"/>
              <a:buChar char="●"/>
            </a:pPr>
            <a:r>
              <a:rPr lang="en-GB"/>
              <a:t>Fabricate Drone Prototype Due 4/26: </a:t>
            </a:r>
            <a:r>
              <a:rPr lang="en-GB">
                <a:solidFill>
                  <a:srgbClr val="FF0000"/>
                </a:solidFill>
              </a:rPr>
              <a:t>Late Expected 5/14</a:t>
            </a:r>
            <a:endParaRPr>
              <a:solidFill>
                <a:srgbClr val="FF0000"/>
              </a:solidFill>
            </a:endParaRPr>
          </a:p>
          <a:p>
            <a:pPr indent="-311150" lvl="1" marL="914400" rtl="0" algn="l">
              <a:spcBef>
                <a:spcPts val="0"/>
              </a:spcBef>
              <a:spcAft>
                <a:spcPts val="0"/>
              </a:spcAft>
              <a:buClr>
                <a:srgbClr val="00FF00"/>
              </a:buClr>
              <a:buSzPts val="1300"/>
              <a:buChar char="○"/>
            </a:pPr>
            <a:r>
              <a:rPr lang="en-GB" sz="1300">
                <a:solidFill>
                  <a:srgbClr val="00FF00"/>
                </a:solidFill>
              </a:rPr>
              <a:t>Envelope Fabricated and tested</a:t>
            </a:r>
            <a:endParaRPr sz="1300">
              <a:solidFill>
                <a:srgbClr val="FFFF00"/>
              </a:solidFill>
            </a:endParaRPr>
          </a:p>
          <a:p>
            <a:pPr indent="-311150" lvl="1" marL="914400" rtl="0" algn="l">
              <a:spcBef>
                <a:spcPts val="0"/>
              </a:spcBef>
              <a:spcAft>
                <a:spcPts val="0"/>
              </a:spcAft>
              <a:buClr>
                <a:srgbClr val="FF0000"/>
              </a:buClr>
              <a:buSzPts val="1300"/>
              <a:buChar char="○"/>
            </a:pPr>
            <a:r>
              <a:rPr lang="en-GB" sz="1300">
                <a:solidFill>
                  <a:srgbClr val="FF0000"/>
                </a:solidFill>
              </a:rPr>
              <a:t>Electronics need to be added blocked by PCB shipping delays</a:t>
            </a:r>
            <a:endParaRPr sz="1300">
              <a:solidFill>
                <a:srgbClr val="FF0000"/>
              </a:solidFill>
            </a:endParaRPr>
          </a:p>
          <a:p>
            <a:pPr indent="-311150" lvl="0" marL="457200" rtl="0" algn="l">
              <a:spcBef>
                <a:spcPts val="0"/>
              </a:spcBef>
              <a:spcAft>
                <a:spcPts val="0"/>
              </a:spcAft>
              <a:buClr>
                <a:srgbClr val="FFFFFF"/>
              </a:buClr>
              <a:buSzPts val="1300"/>
              <a:buChar char="●"/>
            </a:pPr>
            <a:r>
              <a:rPr lang="en-GB">
                <a:solidFill>
                  <a:srgbClr val="FFFFFF"/>
                </a:solidFill>
              </a:rPr>
              <a:t>Assemble and test PCB V1.9 Due 4/26: </a:t>
            </a:r>
            <a:r>
              <a:rPr lang="en-GB">
                <a:solidFill>
                  <a:srgbClr val="FF0000"/>
                </a:solidFill>
              </a:rPr>
              <a:t>Late Expected 5/12</a:t>
            </a:r>
            <a:endParaRPr>
              <a:solidFill>
                <a:srgbClr val="FF0000"/>
              </a:solidFill>
            </a:endParaRPr>
          </a:p>
          <a:p>
            <a:pPr indent="-311150" lvl="1" marL="914400" rtl="0" algn="l">
              <a:spcBef>
                <a:spcPts val="0"/>
              </a:spcBef>
              <a:spcAft>
                <a:spcPts val="0"/>
              </a:spcAft>
              <a:buClr>
                <a:srgbClr val="FF0000"/>
              </a:buClr>
              <a:buSzPts val="1300"/>
              <a:buChar char="○"/>
            </a:pPr>
            <a:r>
              <a:rPr lang="en-GB" sz="1300">
                <a:solidFill>
                  <a:srgbClr val="FF0000"/>
                </a:solidFill>
              </a:rPr>
              <a:t>Cannot be assembled or tested due to shipping delays</a:t>
            </a:r>
            <a:endParaRPr sz="1300">
              <a:solidFill>
                <a:srgbClr val="FF0000"/>
              </a:solidFill>
            </a:endParaRPr>
          </a:p>
          <a:p>
            <a:pPr indent="-311150" lvl="1" marL="914400" rtl="0" algn="l">
              <a:spcBef>
                <a:spcPts val="0"/>
              </a:spcBef>
              <a:spcAft>
                <a:spcPts val="0"/>
              </a:spcAft>
              <a:buClr>
                <a:srgbClr val="FFFF00"/>
              </a:buClr>
              <a:buSzPts val="1300"/>
              <a:buChar char="○"/>
            </a:pPr>
            <a:r>
              <a:rPr lang="en-GB" sz="1300">
                <a:solidFill>
                  <a:srgbClr val="FFFF00"/>
                </a:solidFill>
              </a:rPr>
              <a:t>Parts have finally arrived and will be soldered and tested by 5/12</a:t>
            </a:r>
            <a:endParaRPr sz="1300">
              <a:solidFill>
                <a:srgbClr val="FFFF00"/>
              </a:solidFill>
            </a:endParaRPr>
          </a:p>
          <a:p>
            <a:pPr indent="-311150" lvl="0" marL="457200" rtl="0" algn="l">
              <a:spcBef>
                <a:spcPts val="0"/>
              </a:spcBef>
              <a:spcAft>
                <a:spcPts val="0"/>
              </a:spcAft>
              <a:buClr>
                <a:srgbClr val="FFFFFF"/>
              </a:buClr>
              <a:buSzPts val="1300"/>
              <a:buChar char="●"/>
            </a:pPr>
            <a:r>
              <a:rPr lang="en-GB">
                <a:solidFill>
                  <a:srgbClr val="FFFFFF"/>
                </a:solidFill>
              </a:rPr>
              <a:t>Valid Test data from flight test</a:t>
            </a:r>
            <a:r>
              <a:rPr lang="en-GB">
                <a:solidFill>
                  <a:srgbClr val="FFFF00"/>
                </a:solidFill>
              </a:rPr>
              <a:t> </a:t>
            </a:r>
            <a:r>
              <a:rPr lang="en-GB">
                <a:solidFill>
                  <a:srgbClr val="FFFFFF"/>
                </a:solidFill>
              </a:rPr>
              <a:t>Due 5/17: </a:t>
            </a:r>
            <a:r>
              <a:rPr lang="en-GB">
                <a:solidFill>
                  <a:srgbClr val="FFFF00"/>
                </a:solidFill>
              </a:rPr>
              <a:t>Expected 5/21</a:t>
            </a:r>
            <a:endParaRPr>
              <a:solidFill>
                <a:srgbClr val="FFFF00"/>
              </a:solidFill>
            </a:endParaRPr>
          </a:p>
          <a:p>
            <a:pPr indent="-311150" lvl="1" marL="914400" rtl="0" algn="l">
              <a:spcBef>
                <a:spcPts val="0"/>
              </a:spcBef>
              <a:spcAft>
                <a:spcPts val="0"/>
              </a:spcAft>
              <a:buClr>
                <a:srgbClr val="FFFF00"/>
              </a:buClr>
              <a:buSzPts val="1300"/>
              <a:buChar char="○"/>
            </a:pPr>
            <a:r>
              <a:rPr lang="en-GB" sz="1300">
                <a:solidFill>
                  <a:srgbClr val="FFFF00"/>
                </a:solidFill>
              </a:rPr>
              <a:t>Testing can not occur until Fabrication is complete and will delay flight tests </a:t>
            </a:r>
            <a:endParaRPr sz="1300">
              <a:solidFill>
                <a:srgbClr val="FFFF00"/>
              </a:solidFill>
            </a:endParaRPr>
          </a:p>
          <a:p>
            <a:pPr indent="-311150" lvl="1" marL="914400" rtl="0" algn="l">
              <a:spcBef>
                <a:spcPts val="0"/>
              </a:spcBef>
              <a:spcAft>
                <a:spcPts val="0"/>
              </a:spcAft>
              <a:buClr>
                <a:srgbClr val="00FF00"/>
              </a:buClr>
              <a:buSzPts val="1300"/>
              <a:buChar char="○"/>
            </a:pPr>
            <a:r>
              <a:rPr lang="en-GB" sz="1300">
                <a:solidFill>
                  <a:srgbClr val="00FF00"/>
                </a:solidFill>
              </a:rPr>
              <a:t>Lab access for delaware has been granted</a:t>
            </a:r>
            <a:endParaRPr sz="1300">
              <a:solidFill>
                <a:srgbClr val="00FF00"/>
              </a:solidFill>
            </a:endParaRPr>
          </a:p>
          <a:p>
            <a:pPr indent="0" lvl="0" marL="0" rtl="0" algn="l">
              <a:spcBef>
                <a:spcPts val="1200"/>
              </a:spcBef>
              <a:spcAft>
                <a:spcPts val="0"/>
              </a:spcAft>
              <a:buNone/>
            </a:pPr>
            <a:r>
              <a:t/>
            </a:r>
            <a:endParaRPr>
              <a:solidFill>
                <a:srgbClr val="00FF00"/>
              </a:solidFill>
            </a:endParaRPr>
          </a:p>
          <a:p>
            <a:pPr indent="0" lvl="0" marL="0" rtl="0" algn="l">
              <a:lnSpc>
                <a:spcPct val="100000"/>
              </a:lnSpc>
              <a:spcBef>
                <a:spcPts val="1200"/>
              </a:spcBef>
              <a:spcAft>
                <a:spcPts val="0"/>
              </a:spcAft>
              <a:buNone/>
            </a:pPr>
            <a:r>
              <a:rPr lang="en-GB" sz="1400"/>
              <a:t>Conclusion: All parts related to PCB are now received and fabrication should be able to continue with a remote test anticipated by May 21st. Autonomous control is now a stretch goal as we do not anticipate time to set up both autonomous and remote physical tests.</a:t>
            </a:r>
            <a:endParaRPr>
              <a:solidFill>
                <a:srgbClr val="00FF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17"/>
          <p:cNvSpPr txBox="1"/>
          <p:nvPr>
            <p:ph type="title"/>
          </p:nvPr>
        </p:nvSpPr>
        <p:spPr>
          <a:xfrm>
            <a:off x="1297500" y="185300"/>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Software Major Milestones</a:t>
            </a:r>
            <a:endParaRPr/>
          </a:p>
          <a:p>
            <a:pPr indent="0" lvl="0" marL="0" rtl="0" algn="l">
              <a:spcBef>
                <a:spcPts val="0"/>
              </a:spcBef>
              <a:spcAft>
                <a:spcPts val="0"/>
              </a:spcAft>
              <a:buNone/>
            </a:pPr>
            <a:r>
              <a:t/>
            </a:r>
            <a:endParaRPr/>
          </a:p>
        </p:txBody>
      </p:sp>
      <p:sp>
        <p:nvSpPr>
          <p:cNvPr id="166" name="Google Shape;166;p17"/>
          <p:cNvSpPr txBox="1"/>
          <p:nvPr>
            <p:ph idx="1" type="body"/>
          </p:nvPr>
        </p:nvSpPr>
        <p:spPr>
          <a:xfrm>
            <a:off x="1351275" y="827950"/>
            <a:ext cx="7038900" cy="4204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GB"/>
              <a:t>Implement remote controller control of servos and motors: </a:t>
            </a:r>
            <a:r>
              <a:rPr lang="en-GB">
                <a:solidFill>
                  <a:srgbClr val="FF0000"/>
                </a:solidFill>
              </a:rPr>
              <a:t>Incomplete, in progress, expected 5/10</a:t>
            </a:r>
            <a:endParaRPr>
              <a:solidFill>
                <a:srgbClr val="FF0000"/>
              </a:solidFill>
            </a:endParaRPr>
          </a:p>
          <a:p>
            <a:pPr indent="-311150" lvl="1" marL="914400" rtl="0" algn="l">
              <a:spcBef>
                <a:spcPts val="0"/>
              </a:spcBef>
              <a:spcAft>
                <a:spcPts val="0"/>
              </a:spcAft>
              <a:buSzPts val="1300"/>
              <a:buChar char="○"/>
            </a:pPr>
            <a:r>
              <a:rPr lang="en-GB" sz="1300"/>
              <a:t>Had difficulties in establishing communication between Raspberry Pi and remote controller receiver caused delay in remote controller usage, but was resolved</a:t>
            </a:r>
            <a:endParaRPr sz="1300"/>
          </a:p>
          <a:p>
            <a:pPr indent="-311150" lvl="1" marL="914400" rtl="0" algn="l">
              <a:spcBef>
                <a:spcPts val="0"/>
              </a:spcBef>
              <a:spcAft>
                <a:spcPts val="0"/>
              </a:spcAft>
              <a:buSzPts val="1300"/>
              <a:buChar char="○"/>
            </a:pPr>
            <a:r>
              <a:rPr lang="en-GB" sz="1300"/>
              <a:t>Currently working on remote controller positioning servos and motors for basic inputs (forwards/backwards, up/down, left/right) </a:t>
            </a:r>
            <a:endParaRPr sz="1300"/>
          </a:p>
          <a:p>
            <a:pPr indent="-311150" lvl="0" marL="457200" rtl="0" algn="l">
              <a:spcBef>
                <a:spcPts val="0"/>
              </a:spcBef>
              <a:spcAft>
                <a:spcPts val="0"/>
              </a:spcAft>
              <a:buSzPts val="1300"/>
              <a:buChar char="●"/>
            </a:pPr>
            <a:r>
              <a:rPr lang="en-GB"/>
              <a:t>Implement autonomous control of servos and motors: </a:t>
            </a:r>
            <a:r>
              <a:rPr lang="en-GB">
                <a:solidFill>
                  <a:srgbClr val="FF0000"/>
                </a:solidFill>
              </a:rPr>
              <a:t>Incomplete</a:t>
            </a:r>
            <a:endParaRPr>
              <a:solidFill>
                <a:srgbClr val="FF0000"/>
              </a:solidFill>
            </a:endParaRPr>
          </a:p>
          <a:p>
            <a:pPr indent="-311150" lvl="1" marL="914400" rtl="0" algn="l">
              <a:spcBef>
                <a:spcPts val="0"/>
              </a:spcBef>
              <a:spcAft>
                <a:spcPts val="0"/>
              </a:spcAft>
              <a:buSzPts val="1300"/>
              <a:buChar char="○"/>
            </a:pPr>
            <a:r>
              <a:rPr lang="en-GB" sz="1300"/>
              <a:t>Delayed because of remote controller implementation</a:t>
            </a:r>
            <a:endParaRPr sz="1300"/>
          </a:p>
          <a:p>
            <a:pPr indent="-311150" lvl="1" marL="914400" rtl="0" algn="l">
              <a:spcBef>
                <a:spcPts val="0"/>
              </a:spcBef>
              <a:spcAft>
                <a:spcPts val="0"/>
              </a:spcAft>
              <a:buSzPts val="1300"/>
              <a:buChar char="○"/>
            </a:pPr>
            <a:r>
              <a:rPr lang="en-GB" sz="1300"/>
              <a:t>Now only expected to be done in simulation</a:t>
            </a:r>
            <a:endParaRPr sz="1300"/>
          </a:p>
          <a:p>
            <a:pPr indent="-311150" lvl="0" marL="457200" rtl="0" algn="l">
              <a:spcBef>
                <a:spcPts val="0"/>
              </a:spcBef>
              <a:spcAft>
                <a:spcPts val="0"/>
              </a:spcAft>
              <a:buSzPts val="1300"/>
              <a:buChar char="●"/>
            </a:pPr>
            <a:r>
              <a:rPr lang="en-GB"/>
              <a:t>Closed Loop RC design: </a:t>
            </a:r>
            <a:r>
              <a:rPr lang="en-GB">
                <a:solidFill>
                  <a:srgbClr val="00FF00"/>
                </a:solidFill>
              </a:rPr>
              <a:t>Complete</a:t>
            </a:r>
            <a:endParaRPr>
              <a:solidFill>
                <a:srgbClr val="00FF00"/>
              </a:solidFill>
            </a:endParaRPr>
          </a:p>
          <a:p>
            <a:pPr indent="-311150" lvl="0" marL="457200" rtl="0" algn="l">
              <a:spcBef>
                <a:spcPts val="0"/>
              </a:spcBef>
              <a:spcAft>
                <a:spcPts val="0"/>
              </a:spcAft>
              <a:buSzPts val="1300"/>
              <a:buChar char="●"/>
            </a:pPr>
            <a:r>
              <a:rPr lang="en-GB"/>
              <a:t>Closed Loop RC design implemented in V-rep simulation: </a:t>
            </a:r>
            <a:r>
              <a:rPr lang="en-GB">
                <a:solidFill>
                  <a:srgbClr val="FF0000"/>
                </a:solidFill>
              </a:rPr>
              <a:t>Incomplete. Expected 5/14/21</a:t>
            </a:r>
            <a:endParaRPr>
              <a:solidFill>
                <a:srgbClr val="FF0000"/>
              </a:solidFill>
            </a:endParaRPr>
          </a:p>
          <a:p>
            <a:pPr indent="-311150" lvl="0" marL="457200" rtl="0" algn="l">
              <a:spcBef>
                <a:spcPts val="0"/>
              </a:spcBef>
              <a:spcAft>
                <a:spcPts val="0"/>
              </a:spcAft>
              <a:buSzPts val="1300"/>
              <a:buChar char="●"/>
            </a:pPr>
            <a:r>
              <a:rPr lang="en-GB"/>
              <a:t>Auxiliary Functions Designed: </a:t>
            </a:r>
            <a:r>
              <a:rPr lang="en-GB">
                <a:solidFill>
                  <a:srgbClr val="00FF00"/>
                </a:solidFill>
              </a:rPr>
              <a:t>Complete</a:t>
            </a:r>
            <a:endParaRPr>
              <a:solidFill>
                <a:srgbClr val="00FF00"/>
              </a:solidFill>
            </a:endParaRPr>
          </a:p>
          <a:p>
            <a:pPr indent="0" lvl="0" marL="0" rtl="0" algn="l">
              <a:spcBef>
                <a:spcPts val="1200"/>
              </a:spcBef>
              <a:spcAft>
                <a:spcPts val="0"/>
              </a:spcAft>
              <a:buNone/>
            </a:pPr>
            <a:r>
              <a:t/>
            </a:r>
            <a:endParaRPr>
              <a:solidFill>
                <a:srgbClr val="00FF00"/>
              </a:solidFill>
            </a:endParaRPr>
          </a:p>
          <a:p>
            <a:pPr indent="0" lvl="0" marL="0" rtl="0" algn="l">
              <a:lnSpc>
                <a:spcPct val="100000"/>
              </a:lnSpc>
              <a:spcBef>
                <a:spcPts val="1200"/>
              </a:spcBef>
              <a:spcAft>
                <a:spcPts val="0"/>
              </a:spcAft>
              <a:buNone/>
            </a:pPr>
            <a:r>
              <a:rPr lang="en-GB" sz="1400"/>
              <a:t>Conclusion: Software progression is behind, and remote control is recoverable, but autonomous will likely not make it to physical testing.</a:t>
            </a:r>
            <a:endParaRPr>
              <a:solidFill>
                <a:srgbClr val="00FF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1052550" y="147275"/>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solidFill>
                  <a:srgbClr val="FFFFFF"/>
                </a:solidFill>
                <a:latin typeface="Lato"/>
                <a:ea typeface="Lato"/>
                <a:cs typeface="Lato"/>
                <a:sym typeface="Lato"/>
              </a:rPr>
              <a:t>Power Management Subteam is Slightly Delayed</a:t>
            </a:r>
            <a:endParaRPr>
              <a:solidFill>
                <a:srgbClr val="FFFFFF"/>
              </a:solidFill>
              <a:latin typeface="Lato"/>
              <a:ea typeface="Lato"/>
              <a:cs typeface="Lato"/>
              <a:sym typeface="Lato"/>
            </a:endParaRPr>
          </a:p>
        </p:txBody>
      </p:sp>
      <p:sp>
        <p:nvSpPr>
          <p:cNvPr id="172" name="Google Shape;172;p18"/>
          <p:cNvSpPr txBox="1"/>
          <p:nvPr>
            <p:ph idx="1" type="body"/>
          </p:nvPr>
        </p:nvSpPr>
        <p:spPr>
          <a:xfrm>
            <a:off x="1052550" y="910825"/>
            <a:ext cx="7833000" cy="383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500"/>
              <a:t>The following tasks will be presented in detail as forthcoming slides:</a:t>
            </a:r>
            <a:endParaRPr sz="1500"/>
          </a:p>
          <a:p>
            <a:pPr indent="-323850" lvl="0" marL="457200" rtl="0" algn="l">
              <a:spcBef>
                <a:spcPts val="1200"/>
              </a:spcBef>
              <a:spcAft>
                <a:spcPts val="0"/>
              </a:spcAft>
              <a:buSzPts val="1500"/>
              <a:buChar char="●"/>
            </a:pPr>
            <a:r>
              <a:rPr lang="en-GB" sz="1500"/>
              <a:t>Upcoming Milestone: </a:t>
            </a:r>
            <a:r>
              <a:rPr lang="en-GB" sz="1500"/>
              <a:t>Compare motor and servo power with estimates </a:t>
            </a:r>
            <a:r>
              <a:rPr lang="en-GB" sz="1500">
                <a:solidFill>
                  <a:srgbClr val="FF0000"/>
                </a:solidFill>
              </a:rPr>
              <a:t>Late 4/30, expected 5/10,</a:t>
            </a:r>
            <a:r>
              <a:rPr lang="en-GB" sz="1500">
                <a:solidFill>
                  <a:srgbClr val="FFFF00"/>
                </a:solidFill>
              </a:rPr>
              <a:t> </a:t>
            </a:r>
            <a:r>
              <a:rPr lang="en-GB" sz="1500"/>
              <a:t>Delayed due to delivery issues</a:t>
            </a:r>
            <a:endParaRPr sz="1500"/>
          </a:p>
          <a:p>
            <a:pPr indent="0" lvl="0" marL="457200" rtl="0" algn="l">
              <a:spcBef>
                <a:spcPts val="0"/>
              </a:spcBef>
              <a:spcAft>
                <a:spcPts val="0"/>
              </a:spcAft>
              <a:buNone/>
            </a:pPr>
            <a:r>
              <a:t/>
            </a:r>
            <a:endParaRPr sz="1500"/>
          </a:p>
          <a:p>
            <a:pPr indent="-323850" lvl="0" marL="457200" rtl="0" algn="l">
              <a:spcBef>
                <a:spcPts val="0"/>
              </a:spcBef>
              <a:spcAft>
                <a:spcPts val="0"/>
              </a:spcAft>
              <a:buClr>
                <a:srgbClr val="FFFFFF"/>
              </a:buClr>
              <a:buSzPts val="1500"/>
              <a:buChar char="●"/>
            </a:pPr>
            <a:r>
              <a:rPr lang="en-GB" sz="1500">
                <a:solidFill>
                  <a:srgbClr val="FFFFFF"/>
                </a:solidFill>
              </a:rPr>
              <a:t>Other Tasks:</a:t>
            </a:r>
            <a:endParaRPr sz="1500">
              <a:solidFill>
                <a:srgbClr val="00FF00"/>
              </a:solidFill>
            </a:endParaRPr>
          </a:p>
          <a:p>
            <a:pPr indent="-323850" lvl="1" marL="914400" rtl="0" algn="l">
              <a:spcBef>
                <a:spcPts val="0"/>
              </a:spcBef>
              <a:spcAft>
                <a:spcPts val="0"/>
              </a:spcAft>
              <a:buClr>
                <a:srgbClr val="FFFFFF"/>
              </a:buClr>
              <a:buSzPts val="1500"/>
              <a:buChar char="○"/>
            </a:pPr>
            <a:r>
              <a:rPr lang="en-GB" sz="1500">
                <a:solidFill>
                  <a:srgbClr val="FFFFFF"/>
                </a:solidFill>
              </a:rPr>
              <a:t>Create low pass filter for switching regulators </a:t>
            </a:r>
            <a:r>
              <a:rPr lang="en-GB" sz="1500">
                <a:solidFill>
                  <a:srgbClr val="00FF00"/>
                </a:solidFill>
              </a:rPr>
              <a:t>Complete</a:t>
            </a:r>
            <a:endParaRPr sz="1500">
              <a:solidFill>
                <a:srgbClr val="00FF00"/>
              </a:solidFill>
            </a:endParaRPr>
          </a:p>
          <a:p>
            <a:pPr indent="-323850" lvl="1" marL="914400" rtl="0" algn="l">
              <a:spcBef>
                <a:spcPts val="0"/>
              </a:spcBef>
              <a:spcAft>
                <a:spcPts val="0"/>
              </a:spcAft>
              <a:buClr>
                <a:srgbClr val="FFFFFF"/>
              </a:buClr>
              <a:buSzPts val="1500"/>
              <a:buChar char="○"/>
            </a:pPr>
            <a:r>
              <a:rPr lang="en-GB" sz="1500">
                <a:solidFill>
                  <a:srgbClr val="FFFFFF"/>
                </a:solidFill>
              </a:rPr>
              <a:t>Identify method for battery percentage monitoring </a:t>
            </a:r>
            <a:r>
              <a:rPr lang="en-GB" sz="1500">
                <a:solidFill>
                  <a:srgbClr val="00FF00"/>
                </a:solidFill>
              </a:rPr>
              <a:t>Complete</a:t>
            </a:r>
            <a:endParaRPr sz="1500">
              <a:solidFill>
                <a:srgbClr val="00FF00"/>
              </a:solidFill>
            </a:endParaRPr>
          </a:p>
          <a:p>
            <a:pPr indent="-323850" lvl="1" marL="914400" rtl="0" algn="l">
              <a:spcBef>
                <a:spcPts val="0"/>
              </a:spcBef>
              <a:spcAft>
                <a:spcPts val="0"/>
              </a:spcAft>
              <a:buClr>
                <a:srgbClr val="FFFFFF"/>
              </a:buClr>
              <a:buSzPts val="1500"/>
              <a:buChar char="○"/>
            </a:pPr>
            <a:r>
              <a:rPr lang="en-GB" sz="1500"/>
              <a:t>Trace width calculation used as guideline for PCB </a:t>
            </a:r>
            <a:r>
              <a:rPr lang="en-GB" sz="1500">
                <a:solidFill>
                  <a:srgbClr val="00FF00"/>
                </a:solidFill>
              </a:rPr>
              <a:t>Complete</a:t>
            </a:r>
            <a:endParaRPr sz="1500">
              <a:solidFill>
                <a:srgbClr val="FFFFFF"/>
              </a:solidFill>
            </a:endParaRPr>
          </a:p>
          <a:p>
            <a:pPr indent="0" lvl="0" marL="0" rtl="0" algn="l">
              <a:spcBef>
                <a:spcPts val="1200"/>
              </a:spcBef>
              <a:spcAft>
                <a:spcPts val="1200"/>
              </a:spcAft>
              <a:buNone/>
            </a:pPr>
            <a:r>
              <a:rPr lang="en-GB" sz="1500"/>
              <a:t>Conclusion: The design considerations for the </a:t>
            </a:r>
            <a:r>
              <a:rPr lang="en-GB" sz="1500"/>
              <a:t>management</a:t>
            </a:r>
            <a:r>
              <a:rPr lang="en-GB" sz="1500"/>
              <a:t> of power is finalized, but will need to be tested with the </a:t>
            </a:r>
            <a:r>
              <a:rPr lang="en-GB" sz="1500"/>
              <a:t>prototype</a:t>
            </a:r>
            <a:r>
              <a:rPr lang="en-GB" sz="1500"/>
              <a:t> during and after fabrication to improve efficiency for stretch goal V2.0 PCB.</a:t>
            </a:r>
            <a:endParaRPr sz="1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p19"/>
          <p:cNvPicPr preferRelativeResize="0"/>
          <p:nvPr/>
        </p:nvPicPr>
        <p:blipFill>
          <a:blip r:embed="rId3">
            <a:alphaModFix/>
          </a:blip>
          <a:stretch>
            <a:fillRect/>
          </a:stretch>
        </p:blipFill>
        <p:spPr>
          <a:xfrm>
            <a:off x="5595600" y="2767628"/>
            <a:ext cx="3375850" cy="2103221"/>
          </a:xfrm>
          <a:prstGeom prst="rect">
            <a:avLst/>
          </a:prstGeom>
          <a:noFill/>
          <a:ln>
            <a:noFill/>
          </a:ln>
        </p:spPr>
      </p:pic>
      <p:sp>
        <p:nvSpPr>
          <p:cNvPr id="178" name="Google Shape;178;p19"/>
          <p:cNvSpPr txBox="1"/>
          <p:nvPr>
            <p:ph type="title"/>
          </p:nvPr>
        </p:nvSpPr>
        <p:spPr>
          <a:xfrm>
            <a:off x="1156850" y="172750"/>
            <a:ext cx="73320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Voltage Divider Circuit Allows Tracking of Battery Voltage and Percentage Through the RC Receiver</a:t>
            </a:r>
            <a:endParaRPr/>
          </a:p>
        </p:txBody>
      </p:sp>
      <p:sp>
        <p:nvSpPr>
          <p:cNvPr id="179" name="Google Shape;179;p19"/>
          <p:cNvSpPr txBox="1"/>
          <p:nvPr>
            <p:ph idx="1" type="body"/>
          </p:nvPr>
        </p:nvSpPr>
        <p:spPr>
          <a:xfrm>
            <a:off x="498925" y="1467125"/>
            <a:ext cx="85317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Battery voltage is above receiver operating voltage of 4-6.5V, tested internal resistance Rin = 75 ohms</a:t>
            </a:r>
            <a:endParaRPr/>
          </a:p>
          <a:p>
            <a:pPr indent="0" lvl="0" marL="0" rtl="0" algn="l">
              <a:spcBef>
                <a:spcPts val="1200"/>
              </a:spcBef>
              <a:spcAft>
                <a:spcPts val="0"/>
              </a:spcAft>
              <a:buNone/>
            </a:pPr>
            <a:r>
              <a:rPr lang="en-GB"/>
              <a:t> R1 = 90 ohms and R2 = 1k ohms for the voltage divider based on the minimum 9.6V needing to be converted to 4V:</a:t>
            </a:r>
            <a:endParaRPr/>
          </a:p>
          <a:p>
            <a:pPr indent="0" lvl="0" marL="0" rtl="0" algn="l">
              <a:spcBef>
                <a:spcPts val="1200"/>
              </a:spcBef>
              <a:spcAft>
                <a:spcPts val="1200"/>
              </a:spcAft>
              <a:buNone/>
            </a:pPr>
            <a:r>
              <a:t/>
            </a:r>
            <a:endParaRPr/>
          </a:p>
        </p:txBody>
      </p:sp>
      <p:graphicFrame>
        <p:nvGraphicFramePr>
          <p:cNvPr id="180" name="Google Shape;180;p19"/>
          <p:cNvGraphicFramePr/>
          <p:nvPr/>
        </p:nvGraphicFramePr>
        <p:xfrm>
          <a:off x="1349275" y="2238225"/>
          <a:ext cx="3000000" cy="3000000"/>
        </p:xfrm>
        <a:graphic>
          <a:graphicData uri="http://schemas.openxmlformats.org/drawingml/2006/table">
            <a:tbl>
              <a:tblPr>
                <a:noFill/>
                <a:tableStyleId>{1369D3F9-7C1F-49A0-86A5-58BAE92D15C5}</a:tableStyleId>
              </a:tblPr>
              <a:tblGrid>
                <a:gridCol w="1343425"/>
                <a:gridCol w="696400"/>
                <a:gridCol w="1989800"/>
              </a:tblGrid>
              <a:tr h="373850">
                <a:tc>
                  <a:txBody>
                    <a:bodyPr/>
                    <a:lstStyle/>
                    <a:p>
                      <a:pPr indent="0" lvl="0" marL="0" rtl="0" algn="l">
                        <a:spcBef>
                          <a:spcPts val="0"/>
                        </a:spcBef>
                        <a:spcAft>
                          <a:spcPts val="0"/>
                        </a:spcAft>
                        <a:buNone/>
                      </a:pPr>
                      <a:r>
                        <a:rPr lang="en-GB"/>
                        <a:t>Vbat</a:t>
                      </a:r>
                      <a:endParaRPr/>
                    </a:p>
                  </a:txBody>
                  <a:tcPr marT="91425" marB="91425" marR="91425" marL="91425">
                    <a:solidFill>
                      <a:srgbClr val="FFFFFF"/>
                    </a:solidFill>
                  </a:tcPr>
                </a:tc>
                <a:tc>
                  <a:txBody>
                    <a:bodyPr/>
                    <a:lstStyle/>
                    <a:p>
                      <a:pPr indent="0" lvl="0" marL="0" rtl="0" algn="l">
                        <a:spcBef>
                          <a:spcPts val="0"/>
                        </a:spcBef>
                        <a:spcAft>
                          <a:spcPts val="0"/>
                        </a:spcAft>
                        <a:buNone/>
                      </a:pPr>
                      <a:r>
                        <a:rPr lang="en-GB"/>
                        <a:t>V</a:t>
                      </a:r>
                      <a:r>
                        <a:rPr lang="en-GB"/>
                        <a:t>in</a:t>
                      </a:r>
                      <a:endParaRPr/>
                    </a:p>
                  </a:txBody>
                  <a:tcPr marT="91425" marB="91425" marR="91425" marL="91425">
                    <a:solidFill>
                      <a:srgbClr val="FFFFFF"/>
                    </a:solidFill>
                  </a:tcPr>
                </a:tc>
                <a:tc>
                  <a:txBody>
                    <a:bodyPr/>
                    <a:lstStyle/>
                    <a:p>
                      <a:pPr indent="0" lvl="0" marL="0" rtl="0" algn="l">
                        <a:spcBef>
                          <a:spcPts val="0"/>
                        </a:spcBef>
                        <a:spcAft>
                          <a:spcPts val="0"/>
                        </a:spcAft>
                        <a:buNone/>
                      </a:pPr>
                      <a:r>
                        <a:rPr lang="en-GB"/>
                        <a:t>P(Lost to R1&amp;2)(mW)</a:t>
                      </a:r>
                      <a:endParaRPr/>
                    </a:p>
                  </a:txBody>
                  <a:tcPr marT="91425" marB="91425" marR="91425" marL="91425">
                    <a:solidFill>
                      <a:srgbClr val="FFFFFF"/>
                    </a:solidFill>
                  </a:tcPr>
                </a:tc>
              </a:tr>
              <a:tr h="373850">
                <a:tc>
                  <a:txBody>
                    <a:bodyPr/>
                    <a:lstStyle/>
                    <a:p>
                      <a:pPr indent="0" lvl="0" marL="0" rtl="0" algn="l">
                        <a:spcBef>
                          <a:spcPts val="0"/>
                        </a:spcBef>
                        <a:spcAft>
                          <a:spcPts val="0"/>
                        </a:spcAft>
                        <a:buNone/>
                      </a:pPr>
                      <a:r>
                        <a:rPr lang="en-GB"/>
                        <a:t>9.6(0%)</a:t>
                      </a:r>
                      <a:endParaRPr/>
                    </a:p>
                  </a:txBody>
                  <a:tcPr marT="91425" marB="91425" marR="91425" marL="91425">
                    <a:solidFill>
                      <a:srgbClr val="FFFFFF"/>
                    </a:solidFill>
                  </a:tcPr>
                </a:tc>
                <a:tc>
                  <a:txBody>
                    <a:bodyPr/>
                    <a:lstStyle/>
                    <a:p>
                      <a:pPr indent="0" lvl="0" marL="0" rtl="0" algn="l">
                        <a:spcBef>
                          <a:spcPts val="0"/>
                        </a:spcBef>
                        <a:spcAft>
                          <a:spcPts val="0"/>
                        </a:spcAft>
                        <a:buNone/>
                      </a:pPr>
                      <a:r>
                        <a:rPr lang="en-GB"/>
                        <a:t>4.19</a:t>
                      </a:r>
                      <a:endParaRPr/>
                    </a:p>
                  </a:txBody>
                  <a:tcPr marT="91425" marB="91425" marR="91425" marL="91425">
                    <a:solidFill>
                      <a:srgbClr val="FFFFFF"/>
                    </a:solidFill>
                  </a:tcPr>
                </a:tc>
                <a:tc>
                  <a:txBody>
                    <a:bodyPr/>
                    <a:lstStyle/>
                    <a:p>
                      <a:pPr indent="0" lvl="0" marL="0" rtl="0" algn="l">
                        <a:spcBef>
                          <a:spcPts val="0"/>
                        </a:spcBef>
                        <a:spcAft>
                          <a:spcPts val="0"/>
                        </a:spcAft>
                        <a:buNone/>
                      </a:pPr>
                      <a:r>
                        <a:rPr lang="en-GB"/>
                        <a:t>341</a:t>
                      </a:r>
                      <a:endParaRPr/>
                    </a:p>
                  </a:txBody>
                  <a:tcPr marT="91425" marB="91425" marR="91425" marL="91425">
                    <a:solidFill>
                      <a:srgbClr val="FFFFFF"/>
                    </a:solidFill>
                  </a:tcPr>
                </a:tc>
              </a:tr>
              <a:tr h="373850">
                <a:tc>
                  <a:txBody>
                    <a:bodyPr/>
                    <a:lstStyle/>
                    <a:p>
                      <a:pPr indent="0" lvl="0" marL="0" rtl="0" algn="l">
                        <a:spcBef>
                          <a:spcPts val="0"/>
                        </a:spcBef>
                        <a:spcAft>
                          <a:spcPts val="0"/>
                        </a:spcAft>
                        <a:buNone/>
                      </a:pPr>
                      <a:r>
                        <a:rPr lang="en-GB"/>
                        <a:t>11.1(50%)</a:t>
                      </a:r>
                      <a:endParaRPr/>
                    </a:p>
                  </a:txBody>
                  <a:tcPr marT="91425" marB="91425" marR="91425" marL="91425">
                    <a:solidFill>
                      <a:srgbClr val="FFFFFF"/>
                    </a:solidFill>
                  </a:tcPr>
                </a:tc>
                <a:tc>
                  <a:txBody>
                    <a:bodyPr/>
                    <a:lstStyle/>
                    <a:p>
                      <a:pPr indent="0" lvl="0" marL="0" rtl="0" algn="l">
                        <a:spcBef>
                          <a:spcPts val="0"/>
                        </a:spcBef>
                        <a:spcAft>
                          <a:spcPts val="0"/>
                        </a:spcAft>
                        <a:buNone/>
                      </a:pPr>
                      <a:r>
                        <a:rPr lang="en-GB"/>
                        <a:t>4.84</a:t>
                      </a:r>
                      <a:endParaRPr/>
                    </a:p>
                  </a:txBody>
                  <a:tcPr marT="91425" marB="91425" marR="91425" marL="91425">
                    <a:solidFill>
                      <a:srgbClr val="FFFFFF"/>
                    </a:solidFill>
                  </a:tcPr>
                </a:tc>
                <a:tc>
                  <a:txBody>
                    <a:bodyPr/>
                    <a:lstStyle/>
                    <a:p>
                      <a:pPr indent="0" lvl="0" marL="0" rtl="0" algn="l">
                        <a:spcBef>
                          <a:spcPts val="0"/>
                        </a:spcBef>
                        <a:spcAft>
                          <a:spcPts val="0"/>
                        </a:spcAft>
                        <a:buNone/>
                      </a:pPr>
                      <a:r>
                        <a:rPr lang="en-GB"/>
                        <a:t>454</a:t>
                      </a:r>
                      <a:endParaRPr/>
                    </a:p>
                  </a:txBody>
                  <a:tcPr marT="91425" marB="91425" marR="91425" marL="91425">
                    <a:solidFill>
                      <a:srgbClr val="FFFFFF"/>
                    </a:solidFill>
                  </a:tcPr>
                </a:tc>
              </a:tr>
              <a:tr h="474675">
                <a:tc>
                  <a:txBody>
                    <a:bodyPr/>
                    <a:lstStyle/>
                    <a:p>
                      <a:pPr indent="0" lvl="0" marL="0" rtl="0" algn="l">
                        <a:spcBef>
                          <a:spcPts val="0"/>
                        </a:spcBef>
                        <a:spcAft>
                          <a:spcPts val="0"/>
                        </a:spcAft>
                        <a:buNone/>
                      </a:pPr>
                      <a:r>
                        <a:rPr lang="en-GB"/>
                        <a:t>12.6(100%)</a:t>
                      </a:r>
                      <a:endParaRPr/>
                    </a:p>
                  </a:txBody>
                  <a:tcPr marT="91425" marB="91425" marR="91425" marL="91425">
                    <a:solidFill>
                      <a:srgbClr val="FFFFFF"/>
                    </a:solidFill>
                  </a:tcPr>
                </a:tc>
                <a:tc>
                  <a:txBody>
                    <a:bodyPr/>
                    <a:lstStyle/>
                    <a:p>
                      <a:pPr indent="0" lvl="0" marL="0" rtl="0" algn="l">
                        <a:spcBef>
                          <a:spcPts val="0"/>
                        </a:spcBef>
                        <a:spcAft>
                          <a:spcPts val="0"/>
                        </a:spcAft>
                        <a:buNone/>
                      </a:pPr>
                      <a:r>
                        <a:rPr lang="en-GB"/>
                        <a:t>5.50</a:t>
                      </a:r>
                      <a:endParaRPr/>
                    </a:p>
                  </a:txBody>
                  <a:tcPr marT="91425" marB="91425" marR="91425" marL="91425">
                    <a:solidFill>
                      <a:srgbClr val="FFFFFF"/>
                    </a:solidFill>
                  </a:tcPr>
                </a:tc>
                <a:tc>
                  <a:txBody>
                    <a:bodyPr/>
                    <a:lstStyle/>
                    <a:p>
                      <a:pPr indent="0" lvl="0" marL="0" rtl="0" algn="l">
                        <a:spcBef>
                          <a:spcPts val="0"/>
                        </a:spcBef>
                        <a:spcAft>
                          <a:spcPts val="0"/>
                        </a:spcAft>
                        <a:buNone/>
                      </a:pPr>
                      <a:r>
                        <a:rPr lang="en-GB"/>
                        <a:t>580</a:t>
                      </a:r>
                      <a:endParaRPr/>
                    </a:p>
                  </a:txBody>
                  <a:tcPr marT="91425" marB="91425" marR="91425" marL="91425">
                    <a:solidFill>
                      <a:srgbClr val="FFFFFF"/>
                    </a:solidFill>
                  </a:tcPr>
                </a:tc>
              </a:tr>
            </a:tbl>
          </a:graphicData>
        </a:graphic>
      </p:graphicFrame>
      <p:sp>
        <p:nvSpPr>
          <p:cNvPr id="181" name="Google Shape;181;p19"/>
          <p:cNvSpPr txBox="1"/>
          <p:nvPr/>
        </p:nvSpPr>
        <p:spPr>
          <a:xfrm>
            <a:off x="6387075" y="3247200"/>
            <a:ext cx="64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Rin</a:t>
            </a:r>
            <a:endParaRPr>
              <a:solidFill>
                <a:srgbClr val="FFFFFF"/>
              </a:solidFill>
              <a:latin typeface="Lato"/>
              <a:ea typeface="Lato"/>
              <a:cs typeface="Lato"/>
              <a:sym typeface="Lato"/>
            </a:endParaRPr>
          </a:p>
        </p:txBody>
      </p:sp>
      <p:sp>
        <p:nvSpPr>
          <p:cNvPr id="182" name="Google Shape;182;p19"/>
          <p:cNvSpPr txBox="1"/>
          <p:nvPr/>
        </p:nvSpPr>
        <p:spPr>
          <a:xfrm>
            <a:off x="6618475" y="3619125"/>
            <a:ext cx="64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R2</a:t>
            </a:r>
            <a:endParaRPr>
              <a:solidFill>
                <a:srgbClr val="FFFFFF"/>
              </a:solidFill>
              <a:latin typeface="Lato"/>
              <a:ea typeface="Lato"/>
              <a:cs typeface="Lato"/>
              <a:sym typeface="Lato"/>
            </a:endParaRPr>
          </a:p>
        </p:txBody>
      </p:sp>
      <p:sp>
        <p:nvSpPr>
          <p:cNvPr id="183" name="Google Shape;183;p19"/>
          <p:cNvSpPr txBox="1"/>
          <p:nvPr/>
        </p:nvSpPr>
        <p:spPr>
          <a:xfrm>
            <a:off x="7375838" y="3218925"/>
            <a:ext cx="64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R1</a:t>
            </a:r>
            <a:endParaRPr>
              <a:solidFill>
                <a:srgbClr val="FFFFFF"/>
              </a:solidFill>
              <a:latin typeface="Lato"/>
              <a:ea typeface="Lato"/>
              <a:cs typeface="Lato"/>
              <a:sym typeface="Lato"/>
            </a:endParaRPr>
          </a:p>
        </p:txBody>
      </p:sp>
      <p:sp>
        <p:nvSpPr>
          <p:cNvPr id="184" name="Google Shape;184;p19"/>
          <p:cNvSpPr txBox="1"/>
          <p:nvPr/>
        </p:nvSpPr>
        <p:spPr>
          <a:xfrm>
            <a:off x="8284250" y="3247200"/>
            <a:ext cx="642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VBat</a:t>
            </a:r>
            <a:endParaRPr>
              <a:solidFill>
                <a:srgbClr val="FFFFFF"/>
              </a:solidFill>
              <a:latin typeface="Lato"/>
              <a:ea typeface="Lato"/>
              <a:cs typeface="Lato"/>
              <a:sym typeface="Lato"/>
            </a:endParaRPr>
          </a:p>
        </p:txBody>
      </p:sp>
      <p:sp>
        <p:nvSpPr>
          <p:cNvPr id="185" name="Google Shape;185;p19"/>
          <p:cNvSpPr txBox="1"/>
          <p:nvPr>
            <p:ph idx="1" type="body"/>
          </p:nvPr>
        </p:nvSpPr>
        <p:spPr>
          <a:xfrm>
            <a:off x="1288250" y="668638"/>
            <a:ext cx="6776100" cy="701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t/>
            </a:r>
            <a:endParaRPr/>
          </a:p>
          <a:p>
            <a:pPr indent="0" lvl="0" marL="0" rtl="0" algn="l">
              <a:spcBef>
                <a:spcPts val="1200"/>
              </a:spcBef>
              <a:spcAft>
                <a:spcPts val="1200"/>
              </a:spcAft>
              <a:buNone/>
            </a:pPr>
            <a:r>
              <a:rPr lang="en-GB"/>
              <a:t>Goal: Find a way to track the battery voltage from 9.6V-12.6V through the RC receiver</a:t>
            </a:r>
            <a:endParaRPr/>
          </a:p>
        </p:txBody>
      </p:sp>
      <p:sp>
        <p:nvSpPr>
          <p:cNvPr id="186" name="Google Shape;186;p19"/>
          <p:cNvSpPr txBox="1"/>
          <p:nvPr/>
        </p:nvSpPr>
        <p:spPr>
          <a:xfrm>
            <a:off x="683100" y="3917900"/>
            <a:ext cx="49125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By setting the max and min voltages to 4.19V and 5.50V on the RC controller settings, we can accurately see the battery percentage on the controller screen that is detected by the RC receiver</a:t>
            </a:r>
            <a:endParaRPr>
              <a:solidFill>
                <a:srgbClr val="FFFFFF"/>
              </a:solidFill>
              <a:latin typeface="Lato"/>
              <a:ea typeface="Lato"/>
              <a:cs typeface="Lato"/>
              <a:sym typeface="Lato"/>
            </a:endParaRPr>
          </a:p>
        </p:txBody>
      </p:sp>
      <p:sp>
        <p:nvSpPr>
          <p:cNvPr id="187" name="Google Shape;187;p19"/>
          <p:cNvSpPr txBox="1"/>
          <p:nvPr/>
        </p:nvSpPr>
        <p:spPr>
          <a:xfrm>
            <a:off x="8073600" y="50550"/>
            <a:ext cx="112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FF00"/>
                </a:solidFill>
                <a:latin typeface="Lato"/>
                <a:ea typeface="Lato"/>
                <a:cs typeface="Lato"/>
                <a:sym typeface="Lato"/>
              </a:rPr>
              <a:t>Complete</a:t>
            </a:r>
            <a:endParaRPr>
              <a:solidFill>
                <a:srgbClr val="00FF00"/>
              </a:solidFill>
              <a:latin typeface="Lato"/>
              <a:ea typeface="Lato"/>
              <a:cs typeface="Lato"/>
              <a:sym typeface="Lato"/>
            </a:endParaRPr>
          </a:p>
        </p:txBody>
      </p:sp>
      <p:sp>
        <p:nvSpPr>
          <p:cNvPr id="188" name="Google Shape;188;p19"/>
          <p:cNvSpPr txBox="1"/>
          <p:nvPr/>
        </p:nvSpPr>
        <p:spPr>
          <a:xfrm>
            <a:off x="6403925" y="2217388"/>
            <a:ext cx="1759200" cy="5541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FFFFFF"/>
                </a:solidFill>
                <a:latin typeface="Lato"/>
                <a:ea typeface="Lato"/>
                <a:cs typeface="Lato"/>
                <a:sym typeface="Lato"/>
              </a:rPr>
              <a:t>Simulated receiver circuit </a:t>
            </a:r>
            <a:r>
              <a:rPr lang="en-GB" sz="1200">
                <a:solidFill>
                  <a:srgbClr val="FFFFFF"/>
                </a:solidFill>
                <a:latin typeface="Lato"/>
                <a:ea typeface="Lato"/>
                <a:cs typeface="Lato"/>
                <a:sym typeface="Lato"/>
              </a:rPr>
              <a:t>using</a:t>
            </a:r>
            <a:r>
              <a:rPr lang="en-GB" sz="1200">
                <a:solidFill>
                  <a:srgbClr val="FFFFFF"/>
                </a:solidFill>
                <a:latin typeface="Lato"/>
                <a:ea typeface="Lato"/>
                <a:cs typeface="Lato"/>
                <a:sym typeface="Lato"/>
              </a:rPr>
              <a:t> Falstad</a:t>
            </a:r>
            <a:endParaRPr sz="1200">
              <a:solidFill>
                <a:srgbClr val="FFFFFF"/>
              </a:solidFill>
              <a:latin typeface="Lato"/>
              <a:ea typeface="Lato"/>
              <a:cs typeface="Lato"/>
              <a:sym typeface="Lato"/>
            </a:endParaRPr>
          </a:p>
        </p:txBody>
      </p:sp>
      <p:sp>
        <p:nvSpPr>
          <p:cNvPr id="189" name="Google Shape;189;p19"/>
          <p:cNvSpPr txBox="1"/>
          <p:nvPr/>
        </p:nvSpPr>
        <p:spPr>
          <a:xfrm>
            <a:off x="6873650" y="2847000"/>
            <a:ext cx="502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V</a:t>
            </a:r>
            <a:r>
              <a:rPr lang="en-GB">
                <a:solidFill>
                  <a:srgbClr val="FFFFFF"/>
                </a:solidFill>
                <a:latin typeface="Lato"/>
                <a:ea typeface="Lato"/>
                <a:cs typeface="Lato"/>
                <a:sym typeface="Lato"/>
              </a:rPr>
              <a:t>in</a:t>
            </a:r>
            <a:endParaRPr>
              <a:solidFill>
                <a:srgbClr val="FFFF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Voltage Divider Implemented in V2.0 PCB</a:t>
            </a:r>
            <a:endParaRPr/>
          </a:p>
        </p:txBody>
      </p:sp>
      <p:sp>
        <p:nvSpPr>
          <p:cNvPr id="195" name="Google Shape;195;p20"/>
          <p:cNvSpPr txBox="1"/>
          <p:nvPr>
            <p:ph idx="1" type="body"/>
          </p:nvPr>
        </p:nvSpPr>
        <p:spPr>
          <a:xfrm>
            <a:off x="1297500" y="1567550"/>
            <a:ext cx="52617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Goal: Voltage divider of RC </a:t>
            </a:r>
            <a:r>
              <a:rPr lang="en-GB"/>
              <a:t>receiver</a:t>
            </a:r>
            <a:r>
              <a:rPr lang="en-GB"/>
              <a:t> implemented in V2.0 PCB</a:t>
            </a:r>
            <a:endParaRPr/>
          </a:p>
          <a:p>
            <a:pPr indent="-311150" lvl="0" marL="457200" rtl="0" algn="l">
              <a:spcBef>
                <a:spcPts val="1200"/>
              </a:spcBef>
              <a:spcAft>
                <a:spcPts val="0"/>
              </a:spcAft>
              <a:buSzPts val="1300"/>
              <a:buChar char="●"/>
            </a:pPr>
            <a:r>
              <a:rPr lang="en-GB"/>
              <a:t>78mA max, 6 mil trace width</a:t>
            </a:r>
            <a:endParaRPr/>
          </a:p>
          <a:p>
            <a:pPr indent="-311150" lvl="0" marL="457200" rtl="0" algn="l">
              <a:spcBef>
                <a:spcPts val="0"/>
              </a:spcBef>
              <a:spcAft>
                <a:spcPts val="0"/>
              </a:spcAft>
              <a:buSzPts val="1300"/>
              <a:buChar char="●"/>
            </a:pPr>
            <a:r>
              <a:rPr lang="en-GB"/>
              <a:t>R2 = 91 ohm</a:t>
            </a:r>
            <a:endParaRPr/>
          </a:p>
          <a:p>
            <a:pPr indent="-311150" lvl="0" marL="457200" rtl="0" algn="l">
              <a:spcBef>
                <a:spcPts val="0"/>
              </a:spcBef>
              <a:spcAft>
                <a:spcPts val="0"/>
              </a:spcAft>
              <a:buSzPts val="1300"/>
              <a:buChar char="●"/>
            </a:pPr>
            <a:r>
              <a:rPr lang="en-GB"/>
              <a:t>R12 = 1k ohm</a:t>
            </a:r>
            <a:endParaRPr/>
          </a:p>
          <a:p>
            <a:pPr indent="0" lvl="0" marL="0" rtl="0" algn="l">
              <a:spcBef>
                <a:spcPts val="1200"/>
              </a:spcBef>
              <a:spcAft>
                <a:spcPts val="1200"/>
              </a:spcAft>
              <a:buNone/>
            </a:pPr>
            <a:r>
              <a:rPr lang="en-GB"/>
              <a:t>Conclusion: RC receiver can detect battery voltage.</a:t>
            </a:r>
            <a:endParaRPr/>
          </a:p>
        </p:txBody>
      </p:sp>
      <p:pic>
        <p:nvPicPr>
          <p:cNvPr id="196" name="Google Shape;196;p20"/>
          <p:cNvPicPr preferRelativeResize="0"/>
          <p:nvPr/>
        </p:nvPicPr>
        <p:blipFill>
          <a:blip r:embed="rId3">
            <a:alphaModFix/>
          </a:blip>
          <a:stretch>
            <a:fillRect/>
          </a:stretch>
        </p:blipFill>
        <p:spPr>
          <a:xfrm>
            <a:off x="6559199" y="1567550"/>
            <a:ext cx="1777203" cy="2911201"/>
          </a:xfrm>
          <a:prstGeom prst="rect">
            <a:avLst/>
          </a:prstGeom>
          <a:noFill/>
          <a:ln>
            <a:noFill/>
          </a:ln>
        </p:spPr>
      </p:pic>
      <p:sp>
        <p:nvSpPr>
          <p:cNvPr id="197" name="Google Shape;197;p20"/>
          <p:cNvSpPr/>
          <p:nvPr/>
        </p:nvSpPr>
        <p:spPr>
          <a:xfrm>
            <a:off x="6599850" y="3492325"/>
            <a:ext cx="1022700" cy="954600"/>
          </a:xfrm>
          <a:prstGeom prst="rect">
            <a:avLst/>
          </a:prstGeom>
          <a:noFill/>
          <a:ln cap="flat" cmpd="sng" w="9525">
            <a:solidFill>
              <a:srgbClr val="4A86E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0"/>
          <p:cNvSpPr txBox="1"/>
          <p:nvPr/>
        </p:nvSpPr>
        <p:spPr>
          <a:xfrm>
            <a:off x="5907150" y="4478750"/>
            <a:ext cx="30813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Figure. Voltage divider of RC receiver</a:t>
            </a:r>
            <a:endParaRPr>
              <a:solidFill>
                <a:srgbClr val="FFFFFF"/>
              </a:solidFill>
              <a:latin typeface="Lato"/>
              <a:ea typeface="Lato"/>
              <a:cs typeface="Lato"/>
              <a:sym typeface="Lato"/>
            </a:endParaRPr>
          </a:p>
        </p:txBody>
      </p:sp>
      <p:cxnSp>
        <p:nvCxnSpPr>
          <p:cNvPr id="199" name="Google Shape;199;p20"/>
          <p:cNvCxnSpPr/>
          <p:nvPr/>
        </p:nvCxnSpPr>
        <p:spPr>
          <a:xfrm>
            <a:off x="6297875" y="3920950"/>
            <a:ext cx="988800" cy="107100"/>
          </a:xfrm>
          <a:prstGeom prst="straightConnector1">
            <a:avLst/>
          </a:prstGeom>
          <a:noFill/>
          <a:ln cap="flat" cmpd="sng" w="9525">
            <a:solidFill>
              <a:schemeClr val="dk2"/>
            </a:solidFill>
            <a:prstDash val="solid"/>
            <a:round/>
            <a:headEnd len="med" w="med" type="none"/>
            <a:tailEnd len="med" w="med" type="triangle"/>
          </a:ln>
        </p:spPr>
      </p:cxnSp>
      <p:cxnSp>
        <p:nvCxnSpPr>
          <p:cNvPr id="200" name="Google Shape;200;p20"/>
          <p:cNvCxnSpPr/>
          <p:nvPr/>
        </p:nvCxnSpPr>
        <p:spPr>
          <a:xfrm>
            <a:off x="6166350" y="4349575"/>
            <a:ext cx="1110600" cy="4800"/>
          </a:xfrm>
          <a:prstGeom prst="straightConnector1">
            <a:avLst/>
          </a:prstGeom>
          <a:noFill/>
          <a:ln cap="flat" cmpd="sng" w="9525">
            <a:solidFill>
              <a:schemeClr val="dk2"/>
            </a:solidFill>
            <a:prstDash val="solid"/>
            <a:round/>
            <a:headEnd len="med" w="med" type="none"/>
            <a:tailEnd len="med" w="med" type="triangle"/>
          </a:ln>
        </p:spPr>
      </p:cxnSp>
      <p:sp>
        <p:nvSpPr>
          <p:cNvPr id="201" name="Google Shape;201;p20"/>
          <p:cNvSpPr txBox="1"/>
          <p:nvPr/>
        </p:nvSpPr>
        <p:spPr>
          <a:xfrm>
            <a:off x="5017300" y="3699425"/>
            <a:ext cx="1824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91 ohm</a:t>
            </a:r>
            <a:endParaRPr>
              <a:solidFill>
                <a:srgbClr val="FFFFFF"/>
              </a:solidFill>
              <a:latin typeface="Lato"/>
              <a:ea typeface="Lato"/>
              <a:cs typeface="Lato"/>
              <a:sym typeface="Lato"/>
            </a:endParaRPr>
          </a:p>
        </p:txBody>
      </p:sp>
      <p:sp>
        <p:nvSpPr>
          <p:cNvPr id="202" name="Google Shape;202;p20"/>
          <p:cNvSpPr txBox="1"/>
          <p:nvPr/>
        </p:nvSpPr>
        <p:spPr>
          <a:xfrm>
            <a:off x="4886700" y="4151875"/>
            <a:ext cx="1824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1k </a:t>
            </a:r>
            <a:r>
              <a:rPr lang="en-GB">
                <a:solidFill>
                  <a:srgbClr val="FFFFFF"/>
                </a:solidFill>
                <a:latin typeface="Lato"/>
                <a:ea typeface="Lato"/>
                <a:cs typeface="Lato"/>
                <a:sym typeface="Lato"/>
              </a:rPr>
              <a:t>ohm</a:t>
            </a:r>
            <a:endParaRPr>
              <a:solidFill>
                <a:srgbClr val="FFFFFF"/>
              </a:solidFill>
              <a:latin typeface="Lato"/>
              <a:ea typeface="Lato"/>
              <a:cs typeface="Lato"/>
              <a:sym typeface="Lato"/>
            </a:endParaRPr>
          </a:p>
        </p:txBody>
      </p:sp>
      <p:cxnSp>
        <p:nvCxnSpPr>
          <p:cNvPr id="203" name="Google Shape;203;p20"/>
          <p:cNvCxnSpPr/>
          <p:nvPr/>
        </p:nvCxnSpPr>
        <p:spPr>
          <a:xfrm>
            <a:off x="6494100" y="2839750"/>
            <a:ext cx="988800" cy="107100"/>
          </a:xfrm>
          <a:prstGeom prst="straightConnector1">
            <a:avLst/>
          </a:prstGeom>
          <a:noFill/>
          <a:ln cap="flat" cmpd="sng" w="9525">
            <a:solidFill>
              <a:schemeClr val="dk2"/>
            </a:solidFill>
            <a:prstDash val="solid"/>
            <a:round/>
            <a:headEnd len="med" w="med" type="none"/>
            <a:tailEnd len="med" w="med" type="triangle"/>
          </a:ln>
        </p:spPr>
      </p:cxnSp>
      <p:sp>
        <p:nvSpPr>
          <p:cNvPr id="204" name="Google Shape;204;p20"/>
          <p:cNvSpPr txBox="1"/>
          <p:nvPr/>
        </p:nvSpPr>
        <p:spPr>
          <a:xfrm>
            <a:off x="5041654" y="2632625"/>
            <a:ext cx="18249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78mA, 6 mils</a:t>
            </a:r>
            <a:endParaRPr>
              <a:solidFill>
                <a:srgbClr val="FFFFFF"/>
              </a:solidFill>
              <a:latin typeface="Lato"/>
              <a:ea typeface="Lato"/>
              <a:cs typeface="Lato"/>
              <a:sym typeface="Lato"/>
            </a:endParaRPr>
          </a:p>
        </p:txBody>
      </p:sp>
      <p:sp>
        <p:nvSpPr>
          <p:cNvPr id="205" name="Google Shape;205;p20"/>
          <p:cNvSpPr txBox="1"/>
          <p:nvPr/>
        </p:nvSpPr>
        <p:spPr>
          <a:xfrm>
            <a:off x="7879199" y="1289875"/>
            <a:ext cx="5928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V2.0</a:t>
            </a:r>
            <a:endParaRPr>
              <a:solidFill>
                <a:srgbClr val="FFFFFF"/>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pic>
        <p:nvPicPr>
          <p:cNvPr id="210" name="Google Shape;210;p21"/>
          <p:cNvPicPr preferRelativeResize="0"/>
          <p:nvPr/>
        </p:nvPicPr>
        <p:blipFill>
          <a:blip r:embed="rId3">
            <a:alphaModFix/>
          </a:blip>
          <a:stretch>
            <a:fillRect/>
          </a:stretch>
        </p:blipFill>
        <p:spPr>
          <a:xfrm>
            <a:off x="5173625" y="3120613"/>
            <a:ext cx="3871615" cy="1899575"/>
          </a:xfrm>
          <a:prstGeom prst="rect">
            <a:avLst/>
          </a:prstGeom>
          <a:noFill/>
          <a:ln>
            <a:noFill/>
          </a:ln>
        </p:spPr>
      </p:pic>
      <p:sp>
        <p:nvSpPr>
          <p:cNvPr id="211" name="Google Shape;211;p21"/>
          <p:cNvSpPr txBox="1"/>
          <p:nvPr>
            <p:ph type="title"/>
          </p:nvPr>
        </p:nvSpPr>
        <p:spPr>
          <a:xfrm>
            <a:off x="1176125" y="150775"/>
            <a:ext cx="7038900" cy="9141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GB"/>
              <a:t>Using a Low Pass Filter Eliminates Most of the Voltage Ripple from the Switching Regulators</a:t>
            </a:r>
            <a:endParaRPr/>
          </a:p>
        </p:txBody>
      </p:sp>
      <p:sp>
        <p:nvSpPr>
          <p:cNvPr id="212" name="Google Shape;212;p21"/>
          <p:cNvSpPr txBox="1"/>
          <p:nvPr>
            <p:ph idx="1" type="body"/>
          </p:nvPr>
        </p:nvSpPr>
        <p:spPr>
          <a:xfrm>
            <a:off x="853025" y="1314400"/>
            <a:ext cx="76851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Switching frequency of regulator = 500khz</a:t>
            </a:r>
            <a:endParaRPr/>
          </a:p>
          <a:p>
            <a:pPr indent="-311150" lvl="0" marL="457200" rtl="0" algn="l">
              <a:spcBef>
                <a:spcPts val="1200"/>
              </a:spcBef>
              <a:spcAft>
                <a:spcPts val="0"/>
              </a:spcAft>
              <a:buSzPts val="1300"/>
              <a:buChar char="-"/>
            </a:pPr>
            <a:r>
              <a:rPr lang="en-GB"/>
              <a:t>5V rail shown  divided by 1950mA max rail current makes the load resistance = 2.5 ohms</a:t>
            </a:r>
            <a:endParaRPr/>
          </a:p>
          <a:p>
            <a:pPr indent="-311150" lvl="0" marL="457200" rtl="0" algn="l">
              <a:spcBef>
                <a:spcPts val="0"/>
              </a:spcBef>
              <a:spcAft>
                <a:spcPts val="0"/>
              </a:spcAft>
              <a:buSzPts val="1300"/>
              <a:buChar char="-"/>
            </a:pPr>
            <a:r>
              <a:rPr lang="en-GB"/>
              <a:t>Regulator is rated for +-4% ripple from output voltage, meaning .2V AC  plus 5V DC</a:t>
            </a:r>
            <a:endParaRPr/>
          </a:p>
          <a:p>
            <a:pPr indent="0" lvl="0" marL="0" rtl="0" algn="l">
              <a:spcBef>
                <a:spcPts val="1200"/>
              </a:spcBef>
              <a:spcAft>
                <a:spcPts val="0"/>
              </a:spcAft>
              <a:buNone/>
            </a:pPr>
            <a:r>
              <a:rPr lang="en-GB"/>
              <a:t>Simulator shown reduces  200mV ripple to .5mV, 99.75% decrease, while also allowing 100% of DC 5V </a:t>
            </a:r>
            <a:endParaRPr/>
          </a:p>
          <a:p>
            <a:pPr indent="0" lvl="0" marL="0" rtl="0" algn="l">
              <a:spcBef>
                <a:spcPts val="1200"/>
              </a:spcBef>
              <a:spcAft>
                <a:spcPts val="0"/>
              </a:spcAft>
              <a:buNone/>
            </a:pPr>
            <a:r>
              <a:rPr lang="en-GB"/>
              <a:t>Other voltage rail ripples of 1.8V and 3.3V are also reduced 99% by this filter</a:t>
            </a:r>
            <a:endParaRPr/>
          </a:p>
          <a:p>
            <a:pPr indent="0" lvl="0" marL="0" rtl="0" algn="l">
              <a:spcBef>
                <a:spcPts val="1200"/>
              </a:spcBef>
              <a:spcAft>
                <a:spcPts val="1200"/>
              </a:spcAft>
              <a:buNone/>
            </a:pPr>
            <a:r>
              <a:t/>
            </a:r>
            <a:endParaRPr/>
          </a:p>
        </p:txBody>
      </p:sp>
      <p:sp>
        <p:nvSpPr>
          <p:cNvPr id="213" name="Google Shape;213;p21"/>
          <p:cNvSpPr txBox="1"/>
          <p:nvPr/>
        </p:nvSpPr>
        <p:spPr>
          <a:xfrm>
            <a:off x="1176125" y="914200"/>
            <a:ext cx="7473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Goal: Minimize voltage ripple to within 1mV from the target voltage</a:t>
            </a:r>
            <a:endParaRPr>
              <a:solidFill>
                <a:srgbClr val="FFFFFF"/>
              </a:solidFill>
              <a:latin typeface="Lato"/>
              <a:ea typeface="Lato"/>
              <a:cs typeface="Lato"/>
              <a:sym typeface="Lato"/>
            </a:endParaRPr>
          </a:p>
        </p:txBody>
      </p:sp>
      <p:sp>
        <p:nvSpPr>
          <p:cNvPr id="214" name="Google Shape;214;p21"/>
          <p:cNvSpPr txBox="1"/>
          <p:nvPr/>
        </p:nvSpPr>
        <p:spPr>
          <a:xfrm>
            <a:off x="762625" y="3654750"/>
            <a:ext cx="43506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Conclusion: This low pass filter of 4uH and 10uF will be used on each voltage rail, due to same model of voltage regulator, to reduce ripple on output voltage by 99% and under 1mV error from target</a:t>
            </a:r>
            <a:endParaRPr>
              <a:solidFill>
                <a:srgbClr val="FFFFFF"/>
              </a:solidFill>
              <a:latin typeface="Lato"/>
              <a:ea typeface="Lato"/>
              <a:cs typeface="Lato"/>
              <a:sym typeface="Lato"/>
            </a:endParaRPr>
          </a:p>
        </p:txBody>
      </p:sp>
      <p:sp>
        <p:nvSpPr>
          <p:cNvPr id="215" name="Google Shape;215;p21"/>
          <p:cNvSpPr txBox="1"/>
          <p:nvPr/>
        </p:nvSpPr>
        <p:spPr>
          <a:xfrm>
            <a:off x="7866525" y="80675"/>
            <a:ext cx="1129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00FF00"/>
                </a:solidFill>
                <a:latin typeface="Lato"/>
                <a:ea typeface="Lato"/>
                <a:cs typeface="Lato"/>
                <a:sym typeface="Lato"/>
              </a:rPr>
              <a:t>Complete</a:t>
            </a:r>
            <a:endParaRPr>
              <a:solidFill>
                <a:srgbClr val="00FF00"/>
              </a:solidFill>
              <a:latin typeface="Lato"/>
              <a:ea typeface="Lato"/>
              <a:cs typeface="Lato"/>
              <a:sym typeface="Lato"/>
            </a:endParaRPr>
          </a:p>
        </p:txBody>
      </p:sp>
      <p:sp>
        <p:nvSpPr>
          <p:cNvPr id="216" name="Google Shape;216;p21"/>
          <p:cNvSpPr txBox="1"/>
          <p:nvPr/>
        </p:nvSpPr>
        <p:spPr>
          <a:xfrm>
            <a:off x="7985525" y="3345275"/>
            <a:ext cx="55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.2V</a:t>
            </a:r>
            <a:endParaRPr>
              <a:solidFill>
                <a:srgbClr val="FFFFFF"/>
              </a:solidFill>
              <a:latin typeface="Lato"/>
              <a:ea typeface="Lato"/>
              <a:cs typeface="Lato"/>
              <a:sym typeface="Lato"/>
            </a:endParaRPr>
          </a:p>
        </p:txBody>
      </p:sp>
      <p:sp>
        <p:nvSpPr>
          <p:cNvPr id="217" name="Google Shape;217;p21"/>
          <p:cNvSpPr txBox="1"/>
          <p:nvPr/>
        </p:nvSpPr>
        <p:spPr>
          <a:xfrm>
            <a:off x="6614050" y="2631575"/>
            <a:ext cx="2431200" cy="461700"/>
          </a:xfrm>
          <a:prstGeom prst="rect">
            <a:avLst/>
          </a:prstGeom>
          <a:noFill/>
          <a:ln cap="flat" cmpd="sng" w="9525">
            <a:solidFill>
              <a:srgbClr val="FF0000"/>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GB" sz="900">
                <a:solidFill>
                  <a:srgbClr val="FFFFFF"/>
                </a:solidFill>
                <a:latin typeface="Lato"/>
                <a:ea typeface="Lato"/>
                <a:cs typeface="Lato"/>
                <a:sym typeface="Lato"/>
              </a:rPr>
              <a:t>Simulated Circuit in Falstad with steady state voltages</a:t>
            </a:r>
            <a:endParaRPr sz="900">
              <a:solidFill>
                <a:srgbClr val="FFFFFF"/>
              </a:solidFill>
              <a:latin typeface="Lato"/>
              <a:ea typeface="Lato"/>
              <a:cs typeface="Lato"/>
              <a:sym typeface="Lato"/>
            </a:endParaRPr>
          </a:p>
        </p:txBody>
      </p:sp>
      <p:sp>
        <p:nvSpPr>
          <p:cNvPr id="218" name="Google Shape;218;p21"/>
          <p:cNvSpPr txBox="1"/>
          <p:nvPr/>
        </p:nvSpPr>
        <p:spPr>
          <a:xfrm>
            <a:off x="7985525" y="3884300"/>
            <a:ext cx="552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FFF"/>
                </a:solidFill>
                <a:latin typeface="Lato"/>
                <a:ea typeface="Lato"/>
                <a:cs typeface="Lato"/>
                <a:sym typeface="Lato"/>
              </a:rPr>
              <a:t>5</a:t>
            </a:r>
            <a:r>
              <a:rPr lang="en-GB">
                <a:solidFill>
                  <a:srgbClr val="FFFFFF"/>
                </a:solidFill>
                <a:latin typeface="Lato"/>
                <a:ea typeface="Lato"/>
                <a:cs typeface="Lato"/>
                <a:sym typeface="Lato"/>
              </a:rPr>
              <a:t>V</a:t>
            </a:r>
            <a:endParaRPr>
              <a:solidFill>
                <a:srgbClr val="FFFFFF"/>
              </a:solidFill>
              <a:latin typeface="Lato"/>
              <a:ea typeface="Lato"/>
              <a:cs typeface="Lato"/>
              <a:sym typeface="Lat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2" name="Shape 222"/>
        <p:cNvGrpSpPr/>
        <p:nvPr/>
      </p:nvGrpSpPr>
      <p:grpSpPr>
        <a:xfrm>
          <a:off x="0" y="0"/>
          <a:ext cx="0" cy="0"/>
          <a:chOff x="0" y="0"/>
          <a:chExt cx="0" cy="0"/>
        </a:xfrm>
      </p:grpSpPr>
      <p:sp>
        <p:nvSpPr>
          <p:cNvPr id="223" name="Google Shape;223;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Guideline for PCB Trace Width</a:t>
            </a:r>
            <a:endParaRPr/>
          </a:p>
        </p:txBody>
      </p:sp>
      <p:sp>
        <p:nvSpPr>
          <p:cNvPr id="224" name="Google Shape;224;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Goal: Show how trace width is calculated using the formula shown in equation 1.</a:t>
            </a:r>
            <a:endParaRPr/>
          </a:p>
          <a:p>
            <a:pPr indent="-311150" lvl="0" marL="457200" rtl="0" algn="l">
              <a:spcBef>
                <a:spcPts val="1200"/>
              </a:spcBef>
              <a:spcAft>
                <a:spcPts val="0"/>
              </a:spcAft>
              <a:buSzPts val="1300"/>
              <a:buChar char="●"/>
            </a:pPr>
            <a:r>
              <a:rPr lang="en-GB"/>
              <a:t>Equation sourced from 4pcb.com board house</a:t>
            </a:r>
            <a:endParaRPr/>
          </a:p>
          <a:p>
            <a:pPr indent="-311150" lvl="0" marL="457200" rtl="0" algn="l">
              <a:spcBef>
                <a:spcPts val="0"/>
              </a:spcBef>
              <a:spcAft>
                <a:spcPts val="0"/>
              </a:spcAft>
              <a:buSzPts val="1300"/>
              <a:buChar char="●"/>
            </a:pPr>
            <a:r>
              <a:rPr lang="en-GB"/>
              <a:t>Constants k, b, c, follows Generic Standard on PCB</a:t>
            </a:r>
            <a:endParaRPr/>
          </a:p>
          <a:p>
            <a:pPr indent="-311150" lvl="0" marL="457200" rtl="0" algn="l">
              <a:spcBef>
                <a:spcPts val="0"/>
              </a:spcBef>
              <a:spcAft>
                <a:spcPts val="0"/>
              </a:spcAft>
              <a:buSzPts val="1300"/>
              <a:buChar char="●"/>
            </a:pPr>
            <a:r>
              <a:rPr lang="en-GB"/>
              <a:t>IPC-2221 (Generic Standard on PCB) constants:</a:t>
            </a:r>
            <a:endParaRPr/>
          </a:p>
          <a:p>
            <a:pPr indent="-311150" lvl="1" marL="914400" rtl="0" algn="l">
              <a:spcBef>
                <a:spcPts val="0"/>
              </a:spcBef>
              <a:spcAft>
                <a:spcPts val="0"/>
              </a:spcAft>
              <a:buSzPts val="1300"/>
              <a:buChar char="○"/>
            </a:pPr>
            <a:r>
              <a:rPr lang="en-GB" sz="1300"/>
              <a:t>k = 0.024</a:t>
            </a:r>
            <a:endParaRPr sz="1300"/>
          </a:p>
          <a:p>
            <a:pPr indent="-311150" lvl="1" marL="914400" rtl="0" algn="l">
              <a:spcBef>
                <a:spcPts val="0"/>
              </a:spcBef>
              <a:spcAft>
                <a:spcPts val="0"/>
              </a:spcAft>
              <a:buSzPts val="1300"/>
              <a:buChar char="○"/>
            </a:pPr>
            <a:r>
              <a:rPr lang="en-GB" sz="1300"/>
              <a:t>b = 0.44</a:t>
            </a:r>
            <a:endParaRPr sz="1300"/>
          </a:p>
          <a:p>
            <a:pPr indent="-311150" lvl="1" marL="914400" rtl="0" algn="l">
              <a:spcBef>
                <a:spcPts val="0"/>
              </a:spcBef>
              <a:spcAft>
                <a:spcPts val="0"/>
              </a:spcAft>
              <a:buSzPts val="1300"/>
              <a:buChar char="○"/>
            </a:pPr>
            <a:r>
              <a:rPr lang="en-GB" sz="1300"/>
              <a:t>c = 0.725</a:t>
            </a:r>
            <a:endParaRPr sz="1300"/>
          </a:p>
          <a:p>
            <a:pPr indent="-311150" lvl="0" marL="457200" rtl="0" algn="l">
              <a:spcBef>
                <a:spcPts val="0"/>
              </a:spcBef>
              <a:spcAft>
                <a:spcPts val="0"/>
              </a:spcAft>
              <a:buSzPts val="1300"/>
              <a:buChar char="●"/>
            </a:pPr>
            <a:r>
              <a:rPr lang="en-GB"/>
              <a:t>Constants derived from IPC-2221 curves</a:t>
            </a:r>
            <a:endParaRPr/>
          </a:p>
          <a:p>
            <a:pPr indent="-311150" lvl="0" marL="457200" rtl="0" algn="l">
              <a:spcBef>
                <a:spcPts val="0"/>
              </a:spcBef>
              <a:spcAft>
                <a:spcPts val="0"/>
              </a:spcAft>
              <a:buSzPts val="1300"/>
              <a:buChar char="●"/>
            </a:pPr>
            <a:r>
              <a:rPr lang="en-GB"/>
              <a:t>Only use trace width formula as a guideline</a:t>
            </a:r>
            <a:endParaRPr/>
          </a:p>
          <a:p>
            <a:pPr indent="0" lvl="0" marL="0" rtl="0" algn="l">
              <a:spcBef>
                <a:spcPts val="1200"/>
              </a:spcBef>
              <a:spcAft>
                <a:spcPts val="1200"/>
              </a:spcAft>
              <a:buNone/>
            </a:pPr>
            <a:r>
              <a:rPr lang="en-GB"/>
              <a:t>Conclusion: Trace width formula cannot be verified but is suggested by board house. </a:t>
            </a:r>
            <a:endParaRPr/>
          </a:p>
        </p:txBody>
      </p:sp>
      <p:pic>
        <p:nvPicPr>
          <p:cNvPr id="225" name="Google Shape;225;p22"/>
          <p:cNvPicPr preferRelativeResize="0"/>
          <p:nvPr/>
        </p:nvPicPr>
        <p:blipFill>
          <a:blip r:embed="rId3">
            <a:alphaModFix/>
          </a:blip>
          <a:stretch>
            <a:fillRect/>
          </a:stretch>
        </p:blipFill>
        <p:spPr>
          <a:xfrm>
            <a:off x="5738950" y="1938750"/>
            <a:ext cx="3319349" cy="1028925"/>
          </a:xfrm>
          <a:prstGeom prst="rect">
            <a:avLst/>
          </a:prstGeom>
          <a:noFill/>
          <a:ln>
            <a:noFill/>
          </a:ln>
        </p:spPr>
      </p:pic>
      <p:sp>
        <p:nvSpPr>
          <p:cNvPr id="226" name="Google Shape;226;p22"/>
          <p:cNvSpPr txBox="1"/>
          <p:nvPr/>
        </p:nvSpPr>
        <p:spPr>
          <a:xfrm>
            <a:off x="6229675" y="2976375"/>
            <a:ext cx="2562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GB">
                <a:solidFill>
                  <a:srgbClr val="FFFFFF"/>
                </a:solidFill>
                <a:latin typeface="Lato"/>
                <a:ea typeface="Lato"/>
                <a:cs typeface="Lato"/>
                <a:sym typeface="Lato"/>
              </a:rPr>
              <a:t>Trace width formula</a:t>
            </a:r>
            <a:endParaRPr>
              <a:solidFill>
                <a:srgbClr val="FFFFFF"/>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